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71" r:id="rId2"/>
    <p:sldId id="256" r:id="rId3"/>
    <p:sldId id="272" r:id="rId4"/>
    <p:sldId id="257" r:id="rId5"/>
    <p:sldId id="258" r:id="rId6"/>
    <p:sldId id="275" r:id="rId7"/>
    <p:sldId id="259" r:id="rId8"/>
    <p:sldId id="260" r:id="rId9"/>
    <p:sldId id="273" r:id="rId10"/>
    <p:sldId id="261" r:id="rId11"/>
    <p:sldId id="274" r:id="rId12"/>
    <p:sldId id="267" r:id="rId13"/>
    <p:sldId id="268" r:id="rId14"/>
    <p:sldId id="262" r:id="rId15"/>
    <p:sldId id="278" r:id="rId16"/>
    <p:sldId id="279" r:id="rId17"/>
    <p:sldId id="280" r:id="rId18"/>
    <p:sldId id="276" r:id="rId19"/>
    <p:sldId id="277" r:id="rId20"/>
    <p:sldId id="269" r:id="rId21"/>
    <p:sldId id="270" r:id="rId22"/>
    <p:sldId id="263" r:id="rId23"/>
    <p:sldId id="264" r:id="rId24"/>
    <p:sldId id="265" r:id="rId25"/>
    <p:sldId id="266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90" r:id="rId34"/>
    <p:sldId id="293" r:id="rId35"/>
    <p:sldId id="291" r:id="rId36"/>
    <p:sldId id="292" r:id="rId37"/>
    <p:sldId id="288" r:id="rId38"/>
    <p:sldId id="289" r:id="rId39"/>
    <p:sldId id="294" r:id="rId40"/>
    <p:sldId id="295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296" r:id="rId49"/>
    <p:sldId id="297" r:id="rId50"/>
    <p:sldId id="305" r:id="rId51"/>
    <p:sldId id="306" r:id="rId52"/>
    <p:sldId id="309" r:id="rId53"/>
    <p:sldId id="307" r:id="rId54"/>
    <p:sldId id="308" r:id="rId55"/>
    <p:sldId id="310" r:id="rId56"/>
    <p:sldId id="311" r:id="rId57"/>
    <p:sldId id="312" r:id="rId58"/>
    <p:sldId id="314" r:id="rId59"/>
    <p:sldId id="315" r:id="rId60"/>
    <p:sldId id="316" r:id="rId61"/>
    <p:sldId id="317" r:id="rId62"/>
    <p:sldId id="313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40" r:id="rId82"/>
    <p:sldId id="336" r:id="rId83"/>
    <p:sldId id="341" r:id="rId84"/>
    <p:sldId id="337" r:id="rId85"/>
    <p:sldId id="338" r:id="rId86"/>
    <p:sldId id="342" r:id="rId87"/>
    <p:sldId id="339" r:id="rId88"/>
    <p:sldId id="343" r:id="rId89"/>
    <p:sldId id="344" r:id="rId90"/>
    <p:sldId id="348" r:id="rId91"/>
    <p:sldId id="347" r:id="rId92"/>
    <p:sldId id="345" r:id="rId93"/>
    <p:sldId id="346" r:id="rId94"/>
    <p:sldId id="349" r:id="rId95"/>
    <p:sldId id="350" r:id="rId96"/>
    <p:sldId id="353" r:id="rId97"/>
    <p:sldId id="354" r:id="rId98"/>
    <p:sldId id="355" r:id="rId99"/>
    <p:sldId id="351" r:id="rId100"/>
    <p:sldId id="352" r:id="rId10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E45AF-25C8-48ED-87D3-E7A29FD7D3B2}" type="datetimeFigureOut">
              <a:rPr lang="fr-FR" smtClean="0"/>
              <a:pPr/>
              <a:t>12/02/2017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D617E-E002-4749-95D1-7BDD66E0EB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6763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617E-E002-4749-95D1-7BDD66E0EBAB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495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617E-E002-4749-95D1-7BDD66E0EBAB}" type="slidenum">
              <a:rPr lang="fr-FR" smtClean="0"/>
              <a:pPr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218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617E-E002-4749-95D1-7BDD66E0EBAB}" type="slidenum">
              <a:rPr lang="fr-FR" smtClean="0"/>
              <a:pPr/>
              <a:t>93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833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19570765">
            <a:off x="5715008" y="3571876"/>
            <a:ext cx="157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www.ispits.net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12/02/2017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861049"/>
            <a:ext cx="8291264" cy="1728192"/>
          </a:xfrm>
        </p:spPr>
        <p:txBody>
          <a:bodyPr/>
          <a:lstStyle/>
          <a:p>
            <a:pPr marL="514350" indent="-514350" algn="ctr">
              <a:buAutoNum type="alphaUcPeriod" startAt="13"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Abdellah SABRI </a:t>
            </a:r>
          </a:p>
          <a:p>
            <a:pPr marL="0" indent="0" algn="ctr">
              <a:buNone/>
            </a:pP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ISPITS,  AGADIR : 2014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45236" y="2044005"/>
            <a:ext cx="70035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Sous module</a:t>
            </a:r>
          </a:p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 pensée infirmière 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9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milieux du XXème  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siècle, </a:t>
            </a:r>
          </a:p>
          <a:p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 La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notion d’Homme sain, de globalisation du soin et la reconnaissance du rôle d’éducation auprès des malades étaient la source de l’épanouissement de la pensée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infirmière » Magnon,2006,</a:t>
            </a:r>
          </a:p>
          <a:p>
            <a:pPr marL="0" indent="0" algn="just">
              <a:buNone/>
            </a:pP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 les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seules connaissances centrées sur la maladie ne suffisent plus pour assurer une prise en charge globale des personnes. (</a:t>
            </a:r>
            <a:r>
              <a:rPr lang="fr-F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Kerouak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360838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0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Méta-paradigme</a:t>
            </a:r>
            <a: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soin</a:t>
            </a: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Corps de connaissances particuliers à l’EHU;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Transcende toutes les dimensions.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Art: 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créative et novatrice du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méta-paradigme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infirmier;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de la santé – bien être</a:t>
            </a:r>
          </a:p>
        </p:txBody>
      </p:sp>
    </p:spTree>
    <p:extLst>
      <p:ext uri="{BB962C8B-B14F-4D97-AF65-F5344CB8AC3E}">
        <p14:creationId xmlns:p14="http://schemas.microsoft.com/office/powerpoint/2010/main" xmlns="" val="6291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9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Apparition de plusieurs théoriciennes et pionnières de la pensée </a:t>
            </a:r>
            <a:r>
              <a:rPr lang="fr-FR" dirty="0" smtClean="0"/>
              <a:t>infirmière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Virginia </a:t>
            </a:r>
            <a:r>
              <a:rPr lang="fr-FR" dirty="0"/>
              <a:t>Henderson, </a:t>
            </a:r>
          </a:p>
          <a:p>
            <a:r>
              <a:rPr lang="fr-FR" dirty="0"/>
              <a:t>- Hildegarde </a:t>
            </a:r>
            <a:r>
              <a:rPr lang="fr-FR" dirty="0" err="1"/>
              <a:t>Peplau</a:t>
            </a:r>
            <a:r>
              <a:rPr lang="fr-FR" dirty="0"/>
              <a:t>, </a:t>
            </a:r>
          </a:p>
          <a:p>
            <a:r>
              <a:rPr lang="fr-FR" dirty="0"/>
              <a:t>Martha Rogers, </a:t>
            </a:r>
          </a:p>
          <a:p>
            <a:r>
              <a:rPr lang="fr-FR" dirty="0" err="1"/>
              <a:t>Dorothea</a:t>
            </a:r>
            <a:r>
              <a:rPr lang="fr-FR" dirty="0"/>
              <a:t> E. Orem, </a:t>
            </a:r>
          </a:p>
          <a:p>
            <a:r>
              <a:rPr lang="fr-FR" dirty="0" err="1"/>
              <a:t>Callista</a:t>
            </a:r>
            <a:r>
              <a:rPr lang="fr-FR" dirty="0"/>
              <a:t> Roy)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194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 Maroc, </a:t>
            </a:r>
          </a:p>
          <a:p>
            <a:r>
              <a:rPr lang="fr-FR" dirty="0" smtClean="0"/>
              <a:t>Emile </a:t>
            </a:r>
            <a:r>
              <a:rPr lang="fr-FR" dirty="0" err="1" smtClean="0"/>
              <a:t>Kern</a:t>
            </a:r>
            <a:r>
              <a:rPr lang="fr-FR" dirty="0" smtClean="0"/>
              <a:t>, 1911: les sorciers, les toubibs Marocains et les médecins français. </a:t>
            </a:r>
          </a:p>
          <a:p>
            <a:r>
              <a:rPr lang="fr-FR" dirty="0" smtClean="0"/>
              <a:t>1913 création du corps des infirmiers de l’assistance publique (français, marocain) pas de formations théorique, </a:t>
            </a:r>
          </a:p>
          <a:p>
            <a:r>
              <a:rPr lang="fr-FR" dirty="0" smtClean="0"/>
              <a:t>1941, première école des </a:t>
            </a:r>
            <a:r>
              <a:rPr lang="fr-FR" dirty="0" err="1" smtClean="0"/>
              <a:t>Inf</a:t>
            </a:r>
            <a:r>
              <a:rPr lang="fr-FR" dirty="0" smtClean="0"/>
              <a:t> français a CASA, </a:t>
            </a:r>
          </a:p>
          <a:p>
            <a:pPr marL="0" indent="0">
              <a:buNone/>
            </a:pPr>
            <a:r>
              <a:rPr lang="fr-FR" dirty="0" smtClean="0"/>
              <a:t>, rabat, </a:t>
            </a:r>
            <a:r>
              <a:rPr lang="fr-FR" dirty="0" err="1"/>
              <a:t>M</a:t>
            </a:r>
            <a:r>
              <a:rPr lang="fr-FR" dirty="0" err="1" smtClean="0"/>
              <a:t>eknes</a:t>
            </a:r>
            <a:r>
              <a:rPr lang="fr-FR" dirty="0" smtClean="0"/>
              <a:t> (1951) Oujda ( 1953) 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555776" y="404664"/>
            <a:ext cx="323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Historique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5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4104456" cy="85010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fr-FR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Historique</a:t>
            </a:r>
            <a: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Diplôme d’état infirmier Rabat ( 1960),</a:t>
            </a:r>
          </a:p>
          <a:p>
            <a:r>
              <a:rPr lang="fr-FR" dirty="0" smtClean="0"/>
              <a:t>1962 création de l’école des cadres,</a:t>
            </a:r>
          </a:p>
          <a:p>
            <a:r>
              <a:rPr lang="fr-FR" dirty="0" smtClean="0"/>
              <a:t>1986 suspension de formation des  brevetés </a:t>
            </a:r>
          </a:p>
          <a:p>
            <a:r>
              <a:rPr lang="fr-FR" smtClean="0"/>
              <a:t>1993, </a:t>
            </a:r>
            <a:r>
              <a:rPr lang="fr-FR" dirty="0" smtClean="0"/>
              <a:t>reforme, création des IFCS, </a:t>
            </a:r>
          </a:p>
          <a:p>
            <a:r>
              <a:rPr lang="fr-FR" dirty="0" smtClean="0"/>
              <a:t>2014 LMD,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728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Pourquoi définir les concepts </a:t>
            </a:r>
            <a:r>
              <a:rPr lang="fr-F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764704"/>
            <a:ext cx="7060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Définition des concepts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4581128"/>
            <a:ext cx="7920880" cy="16561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concept: </a:t>
            </a:r>
          </a:p>
          <a:p>
            <a:pPr lvl="2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Représentation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mentale et abstraite, obtenue en retenant les aspects essentiels de l’objet.</a:t>
            </a:r>
          </a:p>
        </p:txBody>
      </p:sp>
    </p:spTree>
    <p:extLst>
      <p:ext uri="{BB962C8B-B14F-4D97-AF65-F5344CB8AC3E}">
        <p14:creationId xmlns:p14="http://schemas.microsoft.com/office/powerpoint/2010/main" xmlns="" val="27199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fr-FR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Paradigme </a:t>
            </a:r>
            <a: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/>
          </a:bodyPr>
          <a:lstStyle/>
          <a:p>
            <a:r>
              <a:rPr lang="fr-FR" b="1" dirty="0">
                <a:latin typeface="Times New Roman"/>
              </a:rPr>
              <a:t>Thomas Kuhn </a:t>
            </a:r>
            <a:r>
              <a:rPr lang="fr-FR" dirty="0">
                <a:latin typeface="Times New Roman"/>
              </a:rPr>
              <a:t>(1922-1996</a:t>
            </a:r>
            <a:r>
              <a:rPr lang="fr-FR" dirty="0" smtClean="0">
                <a:latin typeface="Times New Roman"/>
              </a:rPr>
              <a:t>):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 smtClean="0">
                <a:latin typeface="Times New Roman"/>
              </a:rPr>
              <a:t>Un </a:t>
            </a:r>
            <a:r>
              <a:rPr lang="fr-FR" dirty="0">
                <a:latin typeface="Times New Roman"/>
              </a:rPr>
              <a:t>paradigme est un </a:t>
            </a:r>
            <a:r>
              <a:rPr lang="fr-FR" dirty="0" smtClean="0">
                <a:solidFill>
                  <a:srgbClr val="FF0000"/>
                </a:solidFill>
                <a:latin typeface="Times New Roman"/>
              </a:rPr>
              <a:t>cadre</a:t>
            </a:r>
            <a:r>
              <a:rPr lang="fr-FR" dirty="0" smtClean="0">
                <a:latin typeface="Times New Roman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Times New Roman"/>
              </a:rPr>
              <a:t>intellectuel </a:t>
            </a:r>
            <a:r>
              <a:rPr lang="fr-FR" dirty="0">
                <a:solidFill>
                  <a:srgbClr val="7030A0"/>
                </a:solidFill>
                <a:latin typeface="Times New Roman"/>
              </a:rPr>
              <a:t>et social </a:t>
            </a:r>
            <a:r>
              <a:rPr lang="fr-FR" dirty="0">
                <a:solidFill>
                  <a:srgbClr val="C00000"/>
                </a:solidFill>
                <a:latin typeface="Times New Roman"/>
              </a:rPr>
              <a:t>normalisé</a:t>
            </a:r>
            <a:r>
              <a:rPr lang="fr-FR" dirty="0">
                <a:latin typeface="Times New Roman"/>
              </a:rPr>
              <a:t>, dans lequel un ensemble </a:t>
            </a:r>
            <a:r>
              <a:rPr lang="fr-FR" dirty="0" smtClean="0">
                <a:latin typeface="Times New Roman"/>
              </a:rPr>
              <a:t>de scientifiques </a:t>
            </a:r>
            <a:r>
              <a:rPr lang="fr-FR" dirty="0">
                <a:latin typeface="Times New Roman"/>
              </a:rPr>
              <a:t>s’efforcent </a:t>
            </a:r>
            <a:r>
              <a:rPr lang="fr-FR" dirty="0" smtClean="0">
                <a:latin typeface="Times New Roman"/>
              </a:rPr>
              <a:t>de </a:t>
            </a:r>
            <a:r>
              <a:rPr lang="fr-FR" dirty="0" smtClean="0">
                <a:solidFill>
                  <a:srgbClr val="C00000"/>
                </a:solidFill>
                <a:latin typeface="Times New Roman"/>
              </a:rPr>
              <a:t>traiter</a:t>
            </a:r>
            <a:r>
              <a:rPr lang="fr-FR" dirty="0" smtClean="0">
                <a:latin typeface="Times New Roman"/>
              </a:rPr>
              <a:t> </a:t>
            </a:r>
            <a:r>
              <a:rPr lang="fr-FR" dirty="0">
                <a:latin typeface="Times New Roman"/>
              </a:rPr>
              <a:t>des </a:t>
            </a:r>
            <a:r>
              <a:rPr lang="fr-FR" dirty="0">
                <a:solidFill>
                  <a:srgbClr val="C00000"/>
                </a:solidFill>
                <a:latin typeface="Times New Roman"/>
              </a:rPr>
              <a:t>énigmes solubles,</a:t>
            </a:r>
            <a:endParaRPr lang="fr-FR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14851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9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Définition des concepts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fr-FR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paradigme scientifique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Un paradigme désigne la </a:t>
            </a:r>
            <a:r>
              <a:rPr lang="fr-F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théorie dominante 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règne dans une </a:t>
            </a:r>
            <a:r>
              <a:rPr lang="fr-FR" sz="2700" b="1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communauté      scientifique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à une </a:t>
            </a:r>
            <a:r>
              <a:rPr lang="fr-FR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certaine époque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dans une </a:t>
            </a:r>
            <a:r>
              <a:rPr lang="fr-FR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</a:t>
            </a:r>
            <a:r>
              <a:rPr lang="fr-FR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particulière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C’est un type d’explication qui est </a:t>
            </a:r>
            <a:r>
              <a:rPr lang="fr-FR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unanimement adopté</a:t>
            </a:r>
            <a:r>
              <a:rPr lang="fr-FR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 qu’il paraît logiquement ou empiriquement </a:t>
            </a:r>
            <a:r>
              <a:rPr lang="fr-F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satisfaisant</a:t>
            </a:r>
            <a:endParaRPr lang="fr-FR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961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70958"/>
            <a:ext cx="9144000" cy="47263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terme d’une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méta-analyse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conceptualisations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infirmières, Jacqueline Fawcett (1978) a pu dégager les méta concepts qualifiés de méta-paradigme des soins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infirmiers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4" name="Triangle isocèle 3"/>
          <p:cNvSpPr/>
          <p:nvPr/>
        </p:nvSpPr>
        <p:spPr>
          <a:xfrm>
            <a:off x="0" y="3961896"/>
            <a:ext cx="2051720" cy="1915375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Santé 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riangle isocèle 4"/>
          <p:cNvSpPr/>
          <p:nvPr/>
        </p:nvSpPr>
        <p:spPr>
          <a:xfrm>
            <a:off x="4986924" y="4064436"/>
            <a:ext cx="1800200" cy="180019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Soins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>
            <a:off x="6911752" y="3995641"/>
            <a:ext cx="2232248" cy="184119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Environnement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riangle isocèle 6"/>
          <p:cNvSpPr/>
          <p:nvPr/>
        </p:nvSpPr>
        <p:spPr>
          <a:xfrm>
            <a:off x="2218153" y="3912425"/>
            <a:ext cx="2664296" cy="1987382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Personne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647833" y="116632"/>
            <a:ext cx="58483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Méta paradigmes</a:t>
            </a:r>
          </a:p>
          <a:p>
            <a:pPr algn="ctr"/>
            <a:r>
              <a:rPr lang="fr-F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la pensée infirmière</a:t>
            </a:r>
            <a:endParaRPr lang="fr-F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3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Qu’est-ce qu’un modèle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Représentation </a:t>
            </a:r>
            <a:r>
              <a:rPr lang="fr-FR" dirty="0"/>
              <a:t>théorique, </a:t>
            </a:r>
            <a:r>
              <a:rPr lang="fr-FR" dirty="0" smtClean="0"/>
              <a:t>« </a:t>
            </a:r>
            <a:r>
              <a:rPr lang="fr-FR" dirty="0"/>
              <a:t>Théorie </a:t>
            </a:r>
            <a:r>
              <a:rPr lang="fr-FR" dirty="0" smtClean="0"/>
              <a:t>», </a:t>
            </a:r>
            <a:endParaRPr lang="fr-FR" dirty="0"/>
          </a:p>
          <a:p>
            <a:pPr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schématisation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réel, </a:t>
            </a:r>
          </a:p>
          <a:p>
            <a:pPr>
              <a:buFontTx/>
              <a:buChar char="-"/>
            </a:pPr>
            <a:r>
              <a:rPr lang="fr-FR" dirty="0"/>
              <a:t>permet de réfléchir et donner du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sens</a:t>
            </a:r>
            <a:r>
              <a:rPr lang="fr-FR" dirty="0"/>
              <a:t> à la </a:t>
            </a:r>
            <a:r>
              <a:rPr lang="fr-FR" dirty="0" smtClean="0"/>
              <a:t>pratique: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opérationnalise</a:t>
            </a:r>
            <a:r>
              <a:rPr lang="fr-FR" dirty="0" smtClean="0"/>
              <a:t>r </a:t>
            </a:r>
            <a:r>
              <a:rPr lang="fr-FR" dirty="0"/>
              <a:t>une démarche,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s’adapter</a:t>
            </a:r>
            <a:r>
              <a:rPr lang="fr-FR" dirty="0"/>
              <a:t> à de nouvelles conditions,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justifier</a:t>
            </a:r>
            <a:r>
              <a:rPr lang="fr-FR" dirty="0"/>
              <a:t> l’existence.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34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Qu’est-ce qu’un modèle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discipline infirmière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Théories des soins infirmiers se rapportent à des </a:t>
            </a:r>
            <a:r>
              <a:rPr lang="fr-F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courants de pensée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(scientifique et philosophique).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modèle conceptuel permet de répondre aux questions : qu’est ce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qu’une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infirmière, quel est son rôle, qu’est-ce qu’un soin infirmier, qu’est-ce qu’une démarche de soin infirmier,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quoi, pourquoi, comment, dans quel approche scientifique…)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031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00600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fr-FR" sz="5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Définir</a:t>
            </a:r>
            <a:r>
              <a:rPr lang="fr-FR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concepts: suivants : infirmière, soin infirmiers, model, paradigme, </a:t>
            </a:r>
          </a:p>
          <a:p>
            <a:pPr algn="just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fr-FR" sz="5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Décrire</a:t>
            </a:r>
            <a:r>
              <a:rPr lang="fr-FR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quatre  méta-paradigmes de la pensée infirmière,</a:t>
            </a:r>
          </a:p>
          <a:p>
            <a:pPr algn="just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fr-FR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décrire</a:t>
            </a:r>
            <a:r>
              <a:rPr lang="fr-FR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cinq théories de la pensée  infirmières,</a:t>
            </a:r>
          </a:p>
          <a:p>
            <a:pPr algn="just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fr-FR" sz="5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Décrire</a:t>
            </a:r>
            <a:r>
              <a:rPr lang="fr-FR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rôle </a:t>
            </a:r>
            <a:r>
              <a:rPr lang="fr-FR" sz="5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infirmierspour</a:t>
            </a:r>
            <a:r>
              <a:rPr lang="fr-FR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chaque théorie ,</a:t>
            </a:r>
          </a:p>
          <a:p>
            <a:pPr algn="just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fr-FR" sz="5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Dresser</a:t>
            </a:r>
            <a:r>
              <a:rPr lang="fr-FR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fr-FR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tableau </a:t>
            </a:r>
            <a:r>
              <a:rPr lang="fr-FR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comparatif </a:t>
            </a:r>
            <a:r>
              <a:rPr lang="fr-FR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expérience de santé; personne; environnement; soin, </a:t>
            </a:r>
            <a:r>
              <a:rPr lang="fr-FR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selon </a:t>
            </a:r>
            <a:r>
              <a:rPr lang="fr-FR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différentes écoles de la pensée infirmière</a:t>
            </a:r>
            <a:endParaRPr lang="fr-FR" sz="5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fr-FR" sz="5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Définir </a:t>
            </a:r>
            <a:r>
              <a:rPr lang="fr-FR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raisonnement critique et établir son utilité dans la démarche de soin et les soins infirmiers, </a:t>
            </a:r>
          </a:p>
          <a:p>
            <a:pPr marL="0" indent="0" algn="just">
              <a:buNone/>
            </a:pPr>
            <a:r>
              <a:rPr lang="fr-FR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4870" y="188640"/>
            <a:ext cx="87782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Objectifs pédagogiques du cours </a:t>
            </a:r>
            <a:endParaRPr lang="fr-F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6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Infirmier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dirty="0"/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considéré comme exerçant la profession infirmière toute personne qui donne habituellement soit à domicile, soit dans des organismes privés d’hospitalisation, de prévention ou de consultation, des soins prescrits ou conseillés par un médecin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Dahir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26 février 1960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404664"/>
            <a:ext cx="7060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Définition des concepts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Infirmier:      </a:t>
            </a:r>
          </a:p>
          <a:p>
            <a:pPr marL="0" indent="0" algn="ctr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loi Française: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fonction infirmière comprend l’</a:t>
            </a: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l’</a:t>
            </a:r>
            <a:r>
              <a:rPr lang="fr-FR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l’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évaluation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soins infirmiers et leur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dispense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soit sur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prescription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médicale soit dans le cadre du </a:t>
            </a:r>
            <a:r>
              <a:rPr lang="fr-FR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rôle propre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l’infirmière ». 1981 le décret de 12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mai, 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chose ont évolué, le rôle propre, est détaillé dans le décret des compétence infirmières.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9976" y="404664"/>
            <a:ext cx="722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Définition des concepts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1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Soins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soins consistent à </a:t>
            </a:r>
            <a:r>
              <a:rPr lang="fr-FR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promouvoir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à </a:t>
            </a:r>
            <a:r>
              <a:rPr lang="fr-FR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maintenir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à </a:t>
            </a:r>
            <a:r>
              <a:rPr lang="fr-FR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restaurer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santé, tout en considérant les facteurs d’ordre biologiques, psychologiques et sociaux liés à la santé et à la maladie, cela dans le respect des </a:t>
            </a:r>
            <a:r>
              <a:rPr lang="fr-F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besoins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fr-F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droits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client.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41993" y="548680"/>
            <a:ext cx="7060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Définition des concepts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 INFIRMIERS</a:t>
            </a:r>
          </a:p>
          <a:p>
            <a:pPr marL="0" indent="0" algn="just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soins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infirmiers se définissent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selon leur objectif global et leur nature: soins infirmiers préventifs, curatifs et palliatifs.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soins infirmiers ont trois dimensions: technique, relationnelle et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éducative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René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Dictionnaire des SI 3</a:t>
            </a:r>
            <a:r>
              <a:rPr lang="fr-F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ième </a:t>
            </a:r>
          </a:p>
          <a:p>
            <a:pPr marL="0" indent="0">
              <a:buNone/>
            </a:pPr>
            <a:r>
              <a:rPr lang="fr-F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édition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476672"/>
            <a:ext cx="7060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Définition des concepts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9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3563888" y="3573016"/>
            <a:ext cx="1944216" cy="266429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Soins préventifs </a:t>
            </a:r>
          </a:p>
          <a:p>
            <a:pPr algn="ctr"/>
            <a:r>
              <a:rPr lang="fr-FR" dirty="0" smtClean="0"/>
              <a:t>Curatifs </a:t>
            </a:r>
          </a:p>
          <a:p>
            <a:pPr algn="ctr"/>
            <a:r>
              <a:rPr lang="fr-FR" dirty="0" smtClean="0"/>
              <a:t>Palliatif 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1187624" y="3320988"/>
            <a:ext cx="1944216" cy="31683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Dimension relationnelle 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2771800" y="1772816"/>
            <a:ext cx="3024336" cy="13681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Dimension technique 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6030416" y="2852936"/>
            <a:ext cx="1853952" cy="36364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Dimension éducative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911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« 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soins infirmières comportent </a:t>
            </a:r>
            <a:r>
              <a:rPr lang="fr-F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l’analyse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l’organisation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réalisation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soins infirmiers et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leur </a:t>
            </a: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évaluation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contribution au </a:t>
            </a:r>
            <a:r>
              <a:rPr lang="fr-F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recueil de données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cliniques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et, épidémiologiques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la participation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à, des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de </a:t>
            </a:r>
            <a:r>
              <a:rPr lang="fr-F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prévention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fr-F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dépistage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fr-F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d’</a:t>
            </a:r>
            <a:r>
              <a:rPr lang="fr-F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éducation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la santé. Les soins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infirmiers, comportent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donc des fonctions de nature à la fois </a:t>
            </a:r>
            <a:r>
              <a:rPr lang="fr-F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indépendante, dépendante et interdépendante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fr-FR" dirty="0" smtClean="0"/>
              <a:t>» livre </a:t>
            </a:r>
            <a:r>
              <a:rPr lang="fr-FR" dirty="0"/>
              <a:t>blanc inf2004 – </a:t>
            </a:r>
            <a:r>
              <a:rPr lang="fr-FR"/>
              <a:t>Josseline </a:t>
            </a:r>
            <a:r>
              <a:rPr lang="fr-FR" smtClean="0"/>
              <a:t>JACQUES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979712" y="260648"/>
            <a:ext cx="4893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Soins infirmiers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0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3848" y="1857935"/>
            <a:ext cx="2304256" cy="20771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Santé </a:t>
            </a:r>
          </a:p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Personne </a:t>
            </a:r>
          </a:p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Soin </a:t>
            </a:r>
          </a:p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Environnement 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6597352"/>
            <a:ext cx="7632848" cy="2606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développement de la science infirmière</a:t>
            </a:r>
          </a:p>
        </p:txBody>
      </p:sp>
    </p:spTree>
    <p:extLst>
      <p:ext uri="{BB962C8B-B14F-4D97-AF65-F5344CB8AC3E}">
        <p14:creationId xmlns:p14="http://schemas.microsoft.com/office/powerpoint/2010/main" xmlns="" val="33403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Virginia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Henderson</a:t>
            </a:r>
          </a:p>
          <a:p>
            <a:endParaRPr lang="fr-FR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Dorothea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Orem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39947" y="548680"/>
            <a:ext cx="5864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L’école des besoins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0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Virginia Henderson 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54006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223224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62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Virginia Henderson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Née au Kansas (USA) 1921 : Diplôme </a:t>
            </a:r>
            <a:r>
              <a:rPr lang="fr-FR" dirty="0" smtClean="0"/>
              <a:t>d’infirmières, </a:t>
            </a:r>
            <a:r>
              <a:rPr lang="fr-FR" dirty="0"/>
              <a:t>Docteur </a:t>
            </a:r>
            <a:r>
              <a:rPr lang="fr-FR" dirty="0" smtClean="0"/>
              <a:t>de </a:t>
            </a:r>
            <a:r>
              <a:rPr lang="fr-FR" dirty="0"/>
              <a:t>l’université de Yale. </a:t>
            </a:r>
            <a:endParaRPr lang="fr-FR" dirty="0" smtClean="0"/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Principes </a:t>
            </a:r>
            <a:r>
              <a:rPr lang="fr-FR" dirty="0"/>
              <a:t>fondamentaux des soins infirmiers, Conseil international des infirmières, 1960. </a:t>
            </a:r>
          </a:p>
          <a:p>
            <a:pPr>
              <a:buFontTx/>
              <a:buChar char="-"/>
            </a:pPr>
            <a:r>
              <a:rPr lang="fr-FR" dirty="0" smtClean="0"/>
              <a:t>La </a:t>
            </a:r>
            <a:r>
              <a:rPr lang="fr-FR" dirty="0"/>
              <a:t>nature des soins infirmiers, 1966</a:t>
            </a:r>
          </a:p>
        </p:txBody>
      </p:sp>
    </p:spTree>
    <p:extLst>
      <p:ext uri="{BB962C8B-B14F-4D97-AF65-F5344CB8AC3E}">
        <p14:creationId xmlns:p14="http://schemas.microsoft.com/office/powerpoint/2010/main" xmlns="" val="15178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transversal, 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Lien avec les autres modules: 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anatomie/ pathologie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Sciences sociales: Sociologie/psychologie/anthropologie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Lien avec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modules de soins infirmiers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Lien avec la recherche,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7950" y="260648"/>
            <a:ext cx="58817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POSITION DE MODULE de  LA </a:t>
            </a:r>
          </a:p>
          <a:p>
            <a:pPr algn="ctr"/>
            <a:r>
              <a:rPr lang="fr-F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PENSÉE INFIRMIÈRE DANS </a:t>
            </a:r>
          </a:p>
          <a:p>
            <a:pPr algn="ctr"/>
            <a:r>
              <a:rPr lang="fr-F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CURSUS DE FORMATION </a:t>
            </a:r>
            <a:endParaRPr lang="fr-F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1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fr-FR" dirty="0"/>
              <a:t>Abraham Maslow (1908-1970) / psychologue d’approche humaniste</a:t>
            </a:r>
            <a:r>
              <a:rPr lang="fr-FR" dirty="0" smtClean="0"/>
              <a:t>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dirty="0"/>
              <a:t>connu pour sa conceptualisation des besoins : la motivation des humains, leur permettant de se réaliser va être liée à la satisfaction de différents besoins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7664" y="332656"/>
            <a:ext cx="5352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Abraham Maslow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Pyramide de Maslow 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9694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8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32500" lnSpcReduction="20000"/>
          </a:bodyPr>
          <a:lstStyle/>
          <a:p>
            <a:r>
              <a:rPr lang="fr-FR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Erik Erikson </a:t>
            </a:r>
            <a:r>
              <a:rPr lang="fr-FR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(1902 - 1994</a:t>
            </a:r>
            <a:r>
              <a:rPr lang="fr-FR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psychanalyste américain, 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Tx/>
              <a:buChar char="-"/>
            </a:pPr>
            <a:r>
              <a:rPr lang="fr-F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 du développement psychosocial en huit stades successifs.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fr-F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Première crise: confiance versus méfiance fondamentale (0 - 18 mois)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fr-F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Deuxième crise: autonomie versus la honte et le doute (18 mois - 3 ans)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fr-F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Troisième crise : initiative versus culpabilité (3 - 6 ans)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fr-F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Quatrième crise : travail versus infériorité (6 - 12 ans)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fr-F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Cinquième crise : identité versus confusion ou diffusion des rôles (12 - 20 ans) </a:t>
            </a:r>
            <a:endParaRPr lang="fr-FR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Tx/>
              <a:buChar char="-"/>
            </a:pPr>
            <a:r>
              <a:rPr lang="fr-F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Sixième </a:t>
            </a:r>
            <a:r>
              <a:rPr lang="fr-F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crise : intimité versus isolation (20 - 45 ans)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fr-F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Septième crise  : générativité versus stagnation (45 - 65 ans</a:t>
            </a:r>
            <a:r>
              <a:rPr lang="fr-F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fr-F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Huitième crise : intégrité versus désespoir (65 - ...)</a:t>
            </a:r>
            <a:endParaRPr lang="fr-FR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10119" y="188640"/>
            <a:ext cx="82314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Théorie de développement psychosocial </a:t>
            </a:r>
            <a:endParaRPr lang="fr-FR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8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92500"/>
          </a:bodyPr>
          <a:lstStyle/>
          <a:p>
            <a:pPr algn="just"/>
            <a:r>
              <a:rPr lang="fr-FR" dirty="0"/>
              <a:t>« Tout homme présente 14 </a:t>
            </a:r>
            <a:r>
              <a:rPr lang="fr-FR" dirty="0" smtClean="0"/>
              <a:t>besoins fondamentaux</a:t>
            </a:r>
            <a:r>
              <a:rPr lang="fr-FR" dirty="0"/>
              <a:t>, qui tend vers </a:t>
            </a:r>
            <a:r>
              <a:rPr lang="fr-FR" dirty="0">
                <a:solidFill>
                  <a:schemeClr val="accent2"/>
                </a:solidFill>
              </a:rPr>
              <a:t>l’indépendance</a:t>
            </a:r>
            <a:r>
              <a:rPr lang="fr-FR" dirty="0"/>
              <a:t> et la désire et lorsqu’il l’a </a:t>
            </a:r>
            <a:r>
              <a:rPr lang="fr-FR" dirty="0">
                <a:solidFill>
                  <a:schemeClr val="accent2"/>
                </a:solidFill>
              </a:rPr>
              <a:t>acquise</a:t>
            </a:r>
            <a:r>
              <a:rPr lang="fr-FR" dirty="0"/>
              <a:t>, il fait tout en son pouvoir pour la </a:t>
            </a:r>
            <a:r>
              <a:rPr lang="fr-FR" dirty="0">
                <a:solidFill>
                  <a:schemeClr val="accent1"/>
                </a:solidFill>
              </a:rPr>
              <a:t>conserver</a:t>
            </a:r>
            <a:r>
              <a:rPr lang="fr-FR" dirty="0"/>
              <a:t>. Il possède les ressources pour accéder à l’indépendance. C’est un être aux dimensions </a:t>
            </a:r>
            <a:r>
              <a:rPr lang="fr-FR" dirty="0">
                <a:solidFill>
                  <a:schemeClr val="accent1"/>
                </a:solidFill>
              </a:rPr>
              <a:t>biologiques, psychologiques, sociale, culturelles et spirituelles</a:t>
            </a:r>
            <a:r>
              <a:rPr lang="fr-FR" dirty="0"/>
              <a:t>. </a:t>
            </a:r>
            <a:r>
              <a:rPr lang="fr-FR" dirty="0">
                <a:solidFill>
                  <a:srgbClr val="FFC000"/>
                </a:solidFill>
              </a:rPr>
              <a:t>Ces dimensions forment un tout indissociable, si l’on agit sur l’une d’elle, on modifie le tout</a:t>
            </a:r>
            <a:r>
              <a:rPr lang="fr-FR" dirty="0"/>
              <a:t>. </a:t>
            </a:r>
            <a:r>
              <a:rPr lang="fr-FR" dirty="0">
                <a:solidFill>
                  <a:srgbClr val="00B050"/>
                </a:solidFill>
              </a:rPr>
              <a:t>L’individu n’est pas complet, entier, indépendant si un besoin n’est pas satisfait </a:t>
            </a:r>
            <a:r>
              <a:rPr lang="fr-FR" dirty="0" smtClean="0">
                <a:solidFill>
                  <a:srgbClr val="00B050"/>
                </a:solidFill>
              </a:rPr>
              <a:t>». V.H 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174" y="38397"/>
            <a:ext cx="81796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Application dans les soins infirmiers </a:t>
            </a:r>
            <a:endParaRPr lang="fr-F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2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10000"/>
          </a:bodyPr>
          <a:lstStyle/>
          <a:p>
            <a:pPr lvl="0" algn="ctr">
              <a:lnSpc>
                <a:spcPct val="90000"/>
              </a:lnSpc>
              <a:buClr>
                <a:srgbClr val="0000FF"/>
              </a:buClr>
              <a:buNone/>
            </a:pPr>
            <a:r>
              <a:rPr lang="fr-FR" sz="2800" dirty="0">
                <a:solidFill>
                  <a:srgbClr val="7030A0"/>
                </a:solidFill>
              </a:rPr>
              <a:t>Indépendance </a:t>
            </a:r>
            <a:endParaRPr lang="fr-FR" sz="2800" dirty="0" smtClean="0">
              <a:solidFill>
                <a:srgbClr val="7030A0"/>
              </a:solidFill>
            </a:endParaRPr>
          </a:p>
          <a:p>
            <a:pPr lvl="0" algn="ctr">
              <a:lnSpc>
                <a:spcPct val="90000"/>
              </a:lnSpc>
              <a:buClr>
                <a:srgbClr val="0000FF"/>
              </a:buClr>
              <a:buNone/>
            </a:pPr>
            <a:endParaRPr lang="fr-FR" sz="2800" b="1" i="1" dirty="0">
              <a:solidFill>
                <a:srgbClr val="008000"/>
              </a:solidFill>
            </a:endParaRPr>
          </a:p>
          <a:p>
            <a:pPr lvl="0" algn="ctr">
              <a:lnSpc>
                <a:spcPct val="90000"/>
              </a:lnSpc>
              <a:buClr>
                <a:srgbClr val="0000FF"/>
              </a:buClr>
              <a:buNone/>
            </a:pPr>
            <a:endParaRPr lang="fr-FR" sz="2800" b="1" i="1" dirty="0">
              <a:solidFill>
                <a:srgbClr val="008000"/>
              </a:solidFill>
            </a:endParaRPr>
          </a:p>
          <a:p>
            <a:pPr lvl="0" algn="just">
              <a:lnSpc>
                <a:spcPct val="200000"/>
              </a:lnSpc>
              <a:buNone/>
            </a:pPr>
            <a:r>
              <a:rPr lang="fr-FR" sz="28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atteinte</a:t>
            </a:r>
            <a:r>
              <a:rPr lang="fr-FR" sz="28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 niveau acceptable de </a:t>
            </a:r>
            <a:r>
              <a:rPr lang="fr-FR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r>
              <a:rPr lang="fr-FR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fr-FR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besoins</a:t>
            </a:r>
            <a:r>
              <a:rPr lang="fr-FR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personne qui adopte, en fonction de son état, des comportements appropriés ou qui accomplit elle-même des actions sans l’aide d’autrui.</a:t>
            </a:r>
          </a:p>
          <a:p>
            <a:pPr>
              <a:lnSpc>
                <a:spcPct val="200000"/>
              </a:lnSpc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44073" y="260648"/>
            <a:ext cx="5455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Concepts de base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0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dépendance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solidFill>
                  <a:schemeClr val="accent1"/>
                </a:solidFill>
              </a:rPr>
              <a:t>Incapacité</a:t>
            </a:r>
            <a:r>
              <a:rPr lang="fr-FR" dirty="0"/>
              <a:t> ou se trouve la personne d’adopter des comportements appropriés ou d’accomplir elle-même, sans aide, les actions qui lui permettraient, en fonction de son état, d’atteindre un niveau acceptable de satisfaction de </a:t>
            </a:r>
            <a:r>
              <a:rPr lang="fr-FR" dirty="0">
                <a:solidFill>
                  <a:srgbClr val="7030A0"/>
                </a:solidFill>
              </a:rPr>
              <a:t>ses besoins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7664" y="404664"/>
            <a:ext cx="5737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Concepts de bases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9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2296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4696" y="476672"/>
            <a:ext cx="5455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Concepts de base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9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55986"/>
            <a:ext cx="8507288" cy="5413374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Les besoins d’ordre physiologique </a:t>
            </a:r>
            <a:r>
              <a:rPr lang="fr-FR" dirty="0"/>
              <a:t>:</a:t>
            </a:r>
          </a:p>
          <a:p>
            <a:r>
              <a:rPr lang="fr-FR" dirty="0"/>
              <a:t>1.Respirer</a:t>
            </a:r>
          </a:p>
          <a:p>
            <a:r>
              <a:rPr lang="fr-FR" dirty="0"/>
              <a:t>2.Boire et manger</a:t>
            </a:r>
          </a:p>
          <a:p>
            <a:r>
              <a:rPr lang="fr-FR" dirty="0"/>
              <a:t>3. Éliminer (urines et selles)</a:t>
            </a:r>
          </a:p>
          <a:p>
            <a:r>
              <a:rPr lang="fr-FR" dirty="0"/>
              <a:t>4.Se mouvoir, conserver une bonne posture et maintenir une circulation sanguine adéquate.</a:t>
            </a:r>
          </a:p>
          <a:p>
            <a:r>
              <a:rPr lang="fr-FR" dirty="0"/>
              <a:t>5.Dormir et se reposer</a:t>
            </a:r>
          </a:p>
          <a:p>
            <a:r>
              <a:rPr lang="fr-FR" dirty="0"/>
              <a:t>6.Se vêtir et se dévêtir.</a:t>
            </a:r>
          </a:p>
          <a:p>
            <a:r>
              <a:rPr lang="fr-FR" dirty="0"/>
              <a:t>7.Maintenir la température de son corps dans les limites normales.</a:t>
            </a:r>
          </a:p>
          <a:p>
            <a:r>
              <a:rPr lang="fr-FR" dirty="0"/>
              <a:t>8.Être propre et protéger ses téguments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1619" y="332656"/>
            <a:ext cx="5566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 14 besoin .V. H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8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 14 besoin .V. 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Les besoins de protection et de sécurité</a:t>
            </a:r>
          </a:p>
          <a:p>
            <a:r>
              <a:rPr lang="fr-FR" dirty="0"/>
              <a:t>9.Éviter les dangers (maintenir son intégrité physique et mentale).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Les besoins d’amour et d’appartenance</a:t>
            </a:r>
          </a:p>
          <a:p>
            <a:r>
              <a:rPr lang="fr-FR" dirty="0"/>
              <a:t>10. Communiquer avec ses semblables.</a:t>
            </a:r>
          </a:p>
          <a:p>
            <a:r>
              <a:rPr lang="fr-FR" dirty="0"/>
              <a:t>11.Agir selon ses croyances et ses valeurs.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Les besoins d’estime de soi</a:t>
            </a:r>
          </a:p>
          <a:p>
            <a:r>
              <a:rPr lang="fr-FR" dirty="0"/>
              <a:t>12. S’occuper en vue de se réaliser, de façon à se sentir utile.</a:t>
            </a: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L’Actualisation de ses besoins</a:t>
            </a:r>
          </a:p>
          <a:p>
            <a:r>
              <a:rPr lang="fr-FR" dirty="0"/>
              <a:t>13. Le besoin de se recréer et de se divertir.</a:t>
            </a:r>
          </a:p>
          <a:p>
            <a:r>
              <a:rPr lang="fr-FR" dirty="0"/>
              <a:t>14. Le besoin d’apprendre</a:t>
            </a:r>
          </a:p>
        </p:txBody>
      </p:sp>
    </p:spTree>
    <p:extLst>
      <p:ext uri="{BB962C8B-B14F-4D97-AF65-F5344CB8AC3E}">
        <p14:creationId xmlns:p14="http://schemas.microsoft.com/office/powerpoint/2010/main" xmlns="" val="9973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7624" y="16317"/>
            <a:ext cx="676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 méta paradigmes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79512" y="1052736"/>
            <a:ext cx="3096344" cy="23042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La santé </a:t>
            </a:r>
          </a:p>
          <a:p>
            <a:pPr algn="ctr"/>
            <a:r>
              <a:rPr lang="fr-FR" dirty="0" smtClean="0"/>
              <a:t>Capacité de fonctionner de façon indépendante  en relation avec les 14 besoin 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5364088" y="939647"/>
            <a:ext cx="3600400" cy="256136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 soin</a:t>
            </a:r>
          </a:p>
          <a:p>
            <a:pPr algn="ctr"/>
            <a:r>
              <a:rPr lang="fr-FR" dirty="0" smtClean="0"/>
              <a:t>Assistance a la personne dans les activité qu’il ne peux  faire elle-même, ceci a fin de conserver ou de rétablir son indépendance dans la satisfaction des besoin fondamentaux  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5940152" y="3897052"/>
            <a:ext cx="2592288" cy="23402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L’environnement</a:t>
            </a:r>
          </a:p>
          <a:p>
            <a:pPr algn="ctr"/>
            <a:r>
              <a:rPr lang="fr-FR" dirty="0" smtClean="0"/>
              <a:t>Facteur externe agissant de façon positive ou négative  </a:t>
            </a:r>
          </a:p>
          <a:p>
            <a:pPr algn="ctr"/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79512" y="4581128"/>
            <a:ext cx="3168352" cy="21602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La personne </a:t>
            </a:r>
          </a:p>
          <a:p>
            <a:pPr algn="ctr"/>
            <a:r>
              <a:rPr lang="fr-FR" dirty="0" smtClean="0"/>
              <a:t>Être, biologique, physique et social qui tends à l’indépendance, </a:t>
            </a:r>
          </a:p>
        </p:txBody>
      </p:sp>
      <p:sp>
        <p:nvSpPr>
          <p:cNvPr id="10" name="Ellipse 9"/>
          <p:cNvSpPr/>
          <p:nvPr/>
        </p:nvSpPr>
        <p:spPr>
          <a:xfrm>
            <a:off x="3621863" y="3028942"/>
            <a:ext cx="1728192" cy="180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Besoins fondamentaux </a:t>
            </a:r>
            <a:endParaRPr lang="fr-FR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èche droite 24"/>
          <p:cNvSpPr/>
          <p:nvPr/>
        </p:nvSpPr>
        <p:spPr>
          <a:xfrm rot="2182845">
            <a:off x="3020381" y="2802398"/>
            <a:ext cx="880747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025664">
            <a:off x="5255453" y="4230843"/>
            <a:ext cx="6847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Flèche droite 26"/>
          <p:cNvSpPr/>
          <p:nvPr/>
        </p:nvSpPr>
        <p:spPr>
          <a:xfrm rot="19433698">
            <a:off x="3053630" y="4498972"/>
            <a:ext cx="814250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726160">
            <a:off x="5065600" y="2901733"/>
            <a:ext cx="568907" cy="46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30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générale, 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Historique  de la profession infirmière (monde, au Maroc),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Définitions des concepts,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L’école des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besoins (Virginia Henderson, Orem), 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L’école de l’interaction (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Peplau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L’école des effets souhaité (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callista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L’école des « Patterns » (Martha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rogers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Initiation au raisonnement critique,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547664" y="404664"/>
            <a:ext cx="5263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Schéma de cours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8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DOROTHEA OREM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456384" cy="421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84797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09634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30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Dorothea</a:t>
            </a:r>
            <a:r>
              <a:rPr lang="fr-FR" dirty="0"/>
              <a:t> OREM (1914 – 2007)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02433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51920" y="1700808"/>
            <a:ext cx="4752528" cy="48965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1050" dirty="0">
              <a:solidFill>
                <a:srgbClr val="000000"/>
              </a:solidFill>
              <a:latin typeface="Book Antiqua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Née à Baltimore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1930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diplôme de l’école des infirmière de Washington. 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1945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Maîtrise en sciences de l'éducation à l'Université catholique d'Amérique, Washington.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1958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Consultante pour le bureau de l’éducation où elle a commencé à développer sa théorie de l’auto-soin.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1976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doctorat honorifique de l’université de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Georgestown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7103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Fondement de la théorie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théorie du «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déficit d’auto-soin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: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1.Les groupes humains et individus tendent à avoir des actions pour préserver la vie, la santé, le bien-être c’est l’auto-soin.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2.Cet « auto-soin » répond à des nécessités (</a:t>
            </a:r>
            <a:r>
              <a:rPr lang="fr-F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universelles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développement </a:t>
            </a:r>
            <a:r>
              <a:rPr lang="fr-F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de réponses aux </a:t>
            </a:r>
            <a:r>
              <a:rPr lang="fr-F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altérations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santé).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3.Pour répondre à ces nécessités, les individus mettent en place </a:t>
            </a:r>
            <a:r>
              <a:rPr lang="fr-F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capacités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(connaissances relatives à la santé, actions, etc.)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fr-F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déficit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apparaît quand cette capacité d’auto-soin des personne se trouve limitée. C’est alors qu’un recours aux soins infirmiers est nécessaire</a:t>
            </a:r>
          </a:p>
        </p:txBody>
      </p:sp>
    </p:spTree>
    <p:extLst>
      <p:ext uri="{BB962C8B-B14F-4D97-AF65-F5344CB8AC3E}">
        <p14:creationId xmlns:p14="http://schemas.microsoft.com/office/powerpoint/2010/main" xmlns="" val="20433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théorie doit expliquer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infirmières doivent développer leurs connaissances et leurs habiletés pour identifier les exigences et les limites 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’auto-soin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infirmière adaptent leurs soins à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l’autonomie de leurs patients (</a:t>
            </a: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entièrement compensatoire, partiellement ou simple soutien/éducation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modes d’assistance :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donner directement des soins, orienter, soutenir, procurer un environnement favorable, enseigner,…</a:t>
            </a:r>
          </a:p>
        </p:txBody>
      </p:sp>
      <p:sp>
        <p:nvSpPr>
          <p:cNvPr id="4" name="Flèche vers le haut 3"/>
          <p:cNvSpPr/>
          <p:nvPr/>
        </p:nvSpPr>
        <p:spPr>
          <a:xfrm rot="10800000">
            <a:off x="3419872" y="3717032"/>
            <a:ext cx="576064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968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Concepts de base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Auto-soin universel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fr-FR" b="1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fr-FR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 à tous les être humain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fr-FR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r-FR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Air-Eau-Repos-Solitude-Normalité-Activité-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Concepts de basse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Auto-soin développemental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fr-FR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fr-FR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Création et maintien des conditions de vie pour soutenir les processus vitaux et favoriser le développement de la personne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fr-FR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r-FR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Education-Adaptation-Estime de soi-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158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Concepts de base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fr-FR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fr-FR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fr-FR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Auto-soin 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d’altération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r-FR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Contrôle de la maladie-contrôle des séquelles-réaction aux effets de perte de contrôle-réaction aux effets nocifs des </a:t>
            </a:r>
            <a:r>
              <a:rPr lang="fr-FR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mdts</a:t>
            </a:r>
            <a:endParaRPr lang="fr-FR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073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Concepts de base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fr-FR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fr-FR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fr-FR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Auto-soin 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thérapeutique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r-FR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Mesures de soins exigées pour satisfaire les nécessités d’actions régulatrices</a:t>
            </a:r>
            <a:endParaRPr lang="fr-FR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4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Théorie de déficit d’auto-soin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879" y="1916832"/>
            <a:ext cx="65913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Théorie de l’auto-soin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81369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78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Discipline professionnelles, (objet et méthodologie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théorie/pratique/gestion/formation/recherche</a:t>
            </a: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formation: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Deux raisons fondamentales: </a:t>
            </a:r>
          </a:p>
          <a:p>
            <a:pPr marL="0" indent="0">
              <a:buNone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-C’est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moyen le plus sûre qui véhicule les valeurs, les principes et le corpus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connaissance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propre à une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discipline, </a:t>
            </a: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C’est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système de régénérescence des professionnels eux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même,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Nous allons étudier la </a:t>
            </a:r>
            <a:r>
              <a:rPr lang="fr-FR" sz="3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discipline infirmière, et nous essaierons de faire des corrélations avec la </a:t>
            </a:r>
            <a:r>
              <a:rPr lang="fr-FR" sz="3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43608" y="404664"/>
            <a:ext cx="6708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Introduction générale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8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méta-paradigmes 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-23103" y="1004958"/>
            <a:ext cx="3168351" cy="23042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Soins</a:t>
            </a:r>
          </a:p>
          <a:p>
            <a:pPr algn="ctr"/>
            <a:r>
              <a:rPr lang="fr-FR" dirty="0" smtClean="0"/>
              <a:t>Champs de connaissance et service humains  visant à combler les limites de la personne dans l’exercice de l’</a:t>
            </a:r>
            <a:r>
              <a:rPr lang="fr-FR" dirty="0" err="1" smtClean="0"/>
              <a:t>autosoin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5364088" y="1196752"/>
            <a:ext cx="3672408" cy="23042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Santé</a:t>
            </a:r>
          </a:p>
          <a:p>
            <a:pPr algn="ctr"/>
            <a:r>
              <a:rPr lang="fr-FR" dirty="0" smtClean="0"/>
              <a:t>État d’être complet et uni  à ses différentes composantes et à ses modes de fonctionnement 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5809100" y="4265712"/>
            <a:ext cx="3240360" cy="259228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Environnement </a:t>
            </a:r>
          </a:p>
          <a:p>
            <a:pPr algn="ctr"/>
            <a:r>
              <a:rPr lang="fr-FR" dirty="0" smtClean="0"/>
              <a:t>Tous les facteurs externe ayant un effet sur l’auto-soins ou sur l’exercice d’</a:t>
            </a:r>
            <a:r>
              <a:rPr lang="fr-FR" dirty="0" err="1" smtClean="0"/>
              <a:t>autosoins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12900" y="4005064"/>
            <a:ext cx="3406971" cy="28529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Personne</a:t>
            </a:r>
          </a:p>
          <a:p>
            <a:pPr algn="ctr"/>
            <a:r>
              <a:rPr lang="fr-FR" dirty="0" smtClean="0"/>
              <a:t>Être fonctionnant biologiquement, symboliquement et socialement, présente des exigences d’</a:t>
            </a:r>
            <a:r>
              <a:rPr lang="fr-FR" dirty="0" err="1" smtClean="0"/>
              <a:t>autosoin</a:t>
            </a:r>
            <a:r>
              <a:rPr lang="fr-FR" dirty="0" smtClean="0"/>
              <a:t> : universels, de développement et des déviation de santé  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3563888" y="2780928"/>
            <a:ext cx="1800200" cy="22322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Auto-soins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584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000" b="1" dirty="0">
                <a:solidFill>
                  <a:srgbClr val="FF0000"/>
                </a:solidFill>
              </a:rPr>
              <a:t>Ecole des effets souhaités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80831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5936" y="206084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Née à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Dallas 1939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Début à 14 ans, dans un hôpital général chargée du garde-manger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baccalauréat en sciences infirmières, suivi d'une maîtrise en sciences infirmières pédiatriques et d'une maîtrise en sociologie. Elle poursuit un doctorat en sociologie et en sciences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infirmières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désignée comme une légende vivante en 2007 par l'American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Nursing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99163"/>
            <a:ext cx="37131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72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1)  </a:t>
            </a:r>
            <a:r>
              <a:rPr lang="fr-FR" dirty="0" smtClean="0">
                <a:solidFill>
                  <a:srgbClr val="7030A0"/>
                </a:solidFill>
              </a:rPr>
              <a:t>la théorie des niveaux d’adaptation de </a:t>
            </a:r>
            <a:r>
              <a:rPr lang="fr-FR" dirty="0" err="1" smtClean="0">
                <a:solidFill>
                  <a:srgbClr val="7030A0"/>
                </a:solidFill>
              </a:rPr>
              <a:t>Helson</a:t>
            </a:r>
            <a:r>
              <a:rPr lang="fr-FR" dirty="0" smtClean="0">
                <a:solidFill>
                  <a:srgbClr val="7030A0"/>
                </a:solidFill>
              </a:rPr>
              <a:t> 1964</a:t>
            </a:r>
            <a:r>
              <a:rPr lang="fr-FR" dirty="0" smtClean="0"/>
              <a:t>:  l’exposition a une stimulation environnementale entraine une adaptation ou un processus d’habituation. (psycho, physio…)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2) </a:t>
            </a:r>
            <a:r>
              <a:rPr lang="fr-FR" dirty="0" smtClean="0">
                <a:solidFill>
                  <a:srgbClr val="7030A0"/>
                </a:solidFill>
              </a:rPr>
              <a:t>La théorie générale des système de Von </a:t>
            </a:r>
            <a:r>
              <a:rPr lang="fr-FR" dirty="0" err="1">
                <a:solidFill>
                  <a:srgbClr val="7030A0"/>
                </a:solidFill>
              </a:rPr>
              <a:t>B</a:t>
            </a:r>
            <a:r>
              <a:rPr lang="fr-FR" dirty="0" err="1" smtClean="0">
                <a:solidFill>
                  <a:srgbClr val="7030A0"/>
                </a:solidFill>
              </a:rPr>
              <a:t>ertalanffy</a:t>
            </a:r>
            <a:r>
              <a:rPr lang="fr-FR" dirty="0" smtClean="0">
                <a:solidFill>
                  <a:srgbClr val="7030A0"/>
                </a:solidFill>
              </a:rPr>
              <a:t> 1968</a:t>
            </a:r>
          </a:p>
          <a:p>
            <a:pPr marL="0" indent="0">
              <a:buNone/>
            </a:pPr>
            <a:r>
              <a:rPr lang="fr-FR" dirty="0"/>
              <a:t>La théorie des systèmes est un principe selon lequel tout est système, </a:t>
            </a:r>
            <a:r>
              <a:rPr lang="fr-FR" dirty="0" smtClean="0"/>
              <a:t>ou </a:t>
            </a:r>
            <a:r>
              <a:rPr lang="fr-FR" dirty="0"/>
              <a:t>tout peut être conceptualisé selon une logique de système. On parle </a:t>
            </a:r>
            <a:r>
              <a:rPr lang="fr-FR" dirty="0" smtClean="0"/>
              <a:t>aujourd'hui </a:t>
            </a:r>
            <a:r>
              <a:rPr lang="fr-FR" dirty="0"/>
              <a:t>plutôt de Théorie systémique. </a:t>
            </a:r>
          </a:p>
          <a:p>
            <a:pPr marL="0" indent="0">
              <a:buNone/>
            </a:pPr>
            <a:r>
              <a:rPr lang="fr-FR" dirty="0"/>
              <a:t>Ce principe est formalisé en 1968 par Ludwig </a:t>
            </a:r>
            <a:r>
              <a:rPr lang="fr-FR" dirty="0" err="1"/>
              <a:t>von</a:t>
            </a:r>
            <a:r>
              <a:rPr lang="fr-FR" dirty="0"/>
              <a:t> </a:t>
            </a:r>
            <a:r>
              <a:rPr lang="fr-FR" dirty="0" err="1"/>
              <a:t>Bertalanffy</a:t>
            </a:r>
            <a:r>
              <a:rPr lang="fr-FR" dirty="0"/>
              <a:t> dans </a:t>
            </a:r>
            <a:r>
              <a:rPr lang="fr-FR" dirty="0" smtClean="0"/>
              <a:t>General </a:t>
            </a:r>
            <a:r>
              <a:rPr lang="fr-FR" dirty="0"/>
              <a:t>System </a:t>
            </a:r>
            <a:r>
              <a:rPr lang="fr-FR" dirty="0" err="1"/>
              <a:t>Theory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59632" y="332656"/>
            <a:ext cx="6361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Théories influençant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8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Humanisme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lnSpc>
                <a:spcPct val="150000"/>
              </a:lnSpc>
              <a:buNone/>
            </a:pPr>
            <a:r>
              <a:rPr lang="fr-FR" dirty="0" smtClean="0"/>
              <a:t>	Les dimensions </a:t>
            </a:r>
            <a:r>
              <a:rPr lang="fr-FR" dirty="0"/>
              <a:t>subjectives de l’expérience </a:t>
            </a:r>
            <a:r>
              <a:rPr lang="fr-FR" dirty="0" smtClean="0"/>
              <a:t>humaine sont essentiels pour la connaissance de la personne et sa valorisation </a:t>
            </a:r>
            <a:endParaRPr lang="fr-FR" dirty="0"/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87624" y="332656"/>
            <a:ext cx="6482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Bases philosophiques</a:t>
            </a:r>
          </a:p>
        </p:txBody>
      </p:sp>
    </p:spTree>
    <p:extLst>
      <p:ext uri="{BB962C8B-B14F-4D97-AF65-F5344CB8AC3E}">
        <p14:creationId xmlns:p14="http://schemas.microsoft.com/office/powerpoint/2010/main" xmlns="" val="30042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Bases philosophiques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«</a:t>
            </a:r>
            <a:r>
              <a:rPr lang="fr-FR" dirty="0">
                <a:solidFill>
                  <a:srgbClr val="7030A0"/>
                </a:solidFill>
              </a:rPr>
              <a:t> </a:t>
            </a:r>
            <a:r>
              <a:rPr lang="fr-FR" dirty="0" err="1">
                <a:solidFill>
                  <a:srgbClr val="7030A0"/>
                </a:solidFill>
              </a:rPr>
              <a:t>Véritivité</a:t>
            </a:r>
            <a:r>
              <a:rPr lang="fr-FR" dirty="0"/>
              <a:t> </a:t>
            </a:r>
            <a:r>
              <a:rPr lang="fr-FR" dirty="0" smtClean="0"/>
              <a:t>»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r-FR" dirty="0" smtClean="0"/>
              <a:t>	Terme crée par Roy et défini  comme l’affirmation d’un but commun à l’</a:t>
            </a:r>
            <a:r>
              <a:rPr lang="fr-FR" dirty="0"/>
              <a:t>e</a:t>
            </a:r>
            <a:r>
              <a:rPr lang="fr-FR" dirty="0" smtClean="0"/>
              <a:t>xistence humaine, soit un engagement au rehaussement des processus de vie à travers l’adaptation.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881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personne est en </a:t>
            </a:r>
            <a:r>
              <a:rPr lang="fr-FR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 avec l’univers en transformation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avec DIEU;</a:t>
            </a:r>
          </a:p>
          <a:p>
            <a:pPr algn="just">
              <a:lnSpc>
                <a:spcPct val="160000"/>
              </a:lnSpc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personne </a:t>
            </a:r>
            <a:r>
              <a:rPr lang="fr-FR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s’adapte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aux changements de l’environnement ou </a:t>
            </a:r>
            <a:r>
              <a:rPr lang="fr-FR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répond aux stimuli;</a:t>
            </a:r>
          </a:p>
          <a:p>
            <a:pPr algn="just">
              <a:lnSpc>
                <a:spcPct val="160000"/>
              </a:lnSpc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personne a </a:t>
            </a:r>
            <a:r>
              <a:rPr lang="fr-FR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mécanismes d’adaptation innés ou acquis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Psycho, Socio);</a:t>
            </a:r>
          </a:p>
          <a:p>
            <a:pPr algn="just">
              <a:lnSpc>
                <a:spcPct val="160000"/>
              </a:lnSpc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niveau d’adaptation a des niveaux sup et </a:t>
            </a:r>
            <a:r>
              <a:rPr lang="fr-F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60000"/>
              </a:lnSpc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L’essence des soins infirmiers est de </a:t>
            </a:r>
            <a:r>
              <a:rPr lang="fr-FR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promouvoir l’adaptation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personne.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053634" y="404664"/>
            <a:ext cx="3036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Postulats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2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6725" y="3457762"/>
            <a:ext cx="3950550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850" y="1988840"/>
            <a:ext cx="1811337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188436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3096344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7480">
            <a:off x="1187624" y="2495550"/>
            <a:ext cx="11890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90786">
            <a:off x="6809109" y="2495550"/>
            <a:ext cx="12985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6015" y="620688"/>
            <a:ext cx="7891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Mécanismes d’adaptation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7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6936" y="1778169"/>
            <a:ext cx="6450127" cy="41700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28219">
            <a:off x="2398532" y="2060848"/>
            <a:ext cx="1811139" cy="181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61280">
            <a:off x="4860032" y="1830090"/>
            <a:ext cx="2283891" cy="204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52514">
            <a:off x="2297133" y="3645024"/>
            <a:ext cx="2202859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97007">
            <a:off x="4738829" y="3322176"/>
            <a:ext cx="2880320" cy="270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8532" y="424436"/>
            <a:ext cx="7347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 Modes d’adaptation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5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Repos et exercice;</a:t>
            </a:r>
          </a:p>
          <a:p>
            <a:r>
              <a:rPr lang="fr-FR" dirty="0"/>
              <a:t>Nutrition;</a:t>
            </a:r>
          </a:p>
          <a:p>
            <a:r>
              <a:rPr lang="fr-FR" dirty="0"/>
              <a:t>Élimination;</a:t>
            </a:r>
          </a:p>
          <a:p>
            <a:r>
              <a:rPr lang="fr-FR" dirty="0"/>
              <a:t>Oxygénation;</a:t>
            </a:r>
          </a:p>
          <a:p>
            <a:r>
              <a:rPr lang="fr-FR" dirty="0"/>
              <a:t>Liquides et électrolytes;</a:t>
            </a:r>
          </a:p>
          <a:p>
            <a:r>
              <a:rPr lang="fr-FR" dirty="0"/>
              <a:t>Circulation;</a:t>
            </a:r>
          </a:p>
          <a:p>
            <a:r>
              <a:rPr lang="fr-FR" dirty="0"/>
              <a:t>Régulation thermique, sensorielle et endocrinienne.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38252" y="260648"/>
            <a:ext cx="6323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 physiologique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0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r>
              <a:rPr lang="fr-FR" dirty="0"/>
              <a:t>Estime de soi;</a:t>
            </a:r>
          </a:p>
          <a:p>
            <a:endParaRPr lang="fr-FR" dirty="0"/>
          </a:p>
          <a:p>
            <a:r>
              <a:rPr lang="fr-FR" dirty="0"/>
              <a:t>Image corporelle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8464" y="476672"/>
            <a:ext cx="6617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 concept de soi 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4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 origines </a:t>
            </a:r>
          </a:p>
          <a:p>
            <a:pPr marL="0" indent="0">
              <a:buNone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« la continuité de la vie de l’espèce »</a:t>
            </a:r>
          </a:p>
          <a:p>
            <a:pPr marL="0" indent="0">
              <a:buNone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Pratiques faites par des femmes: « F, enfantant »</a:t>
            </a:r>
          </a:p>
          <a:p>
            <a:pPr>
              <a:buFontTx/>
              <a:buChar char="-"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Autour de la fécondité</a:t>
            </a:r>
          </a:p>
          <a:p>
            <a:pPr>
              <a:buFontTx/>
              <a:buChar char="-"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Pratique du corps</a:t>
            </a:r>
          </a:p>
          <a:p>
            <a:pPr>
              <a:buFontTx/>
              <a:buChar char="-"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Pratique alimentaire </a:t>
            </a:r>
          </a:p>
          <a:p>
            <a:pPr>
              <a:buFontTx/>
              <a:buChar char="-"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Pratiques faites par les hommes:</a:t>
            </a:r>
          </a:p>
          <a:p>
            <a:pPr>
              <a:buFontTx/>
              <a:buChar char="-"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Faire reculer le mal physique par force </a:t>
            </a:r>
          </a:p>
          <a:p>
            <a:pPr>
              <a:buFontTx/>
              <a:buChar char="-"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Découverte du corps blessé </a:t>
            </a:r>
          </a:p>
          <a:p>
            <a:pPr marL="0" indent="0">
              <a:buNone/>
            </a:pPr>
            <a:r>
              <a:rPr lang="fr-FR" dirty="0" smtClean="0"/>
              <a:t>(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MARIE-FRANÇOISE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Collière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Promouvoir la Vie,1982)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Historique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2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Amour </a:t>
            </a:r>
            <a:r>
              <a:rPr lang="fr-FR" dirty="0"/>
              <a:t>, soutien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Difficultés cognitives et affectives (haine, agressivité, concurrence,…)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99246" y="476672"/>
            <a:ext cx="7945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 d’ interdépendance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9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 fonction selon les rôles 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Identification </a:t>
            </a:r>
            <a:r>
              <a:rPr lang="fr-FR" dirty="0"/>
              <a:t>du rôle</a:t>
            </a:r>
          </a:p>
          <a:p>
            <a:endParaRPr lang="fr-FR" dirty="0"/>
          </a:p>
          <a:p>
            <a:r>
              <a:rPr lang="fr-FR" dirty="0"/>
              <a:t>Comportement du rôle social, familial professionnel</a:t>
            </a:r>
          </a:p>
          <a:p>
            <a:endParaRPr lang="fr-FR" dirty="0"/>
          </a:p>
          <a:p>
            <a:r>
              <a:rPr lang="fr-FR" dirty="0"/>
              <a:t>Attente vis-à-vis du rôle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10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242676" cy="135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75333">
            <a:off x="2816719" y="3491215"/>
            <a:ext cx="3704641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7668" y="6021288"/>
            <a:ext cx="1951186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44924"/>
            <a:ext cx="1554163" cy="12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8342" y="2852936"/>
            <a:ext cx="3329881" cy="9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237626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10378" y="404664"/>
            <a:ext cx="5523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Méta-paradigmes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6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6437934" cy="317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337" y="5085184"/>
            <a:ext cx="67913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gauche 3"/>
          <p:cNvSpPr/>
          <p:nvPr/>
        </p:nvSpPr>
        <p:spPr>
          <a:xfrm rot="16200000">
            <a:off x="3779912" y="3789039"/>
            <a:ext cx="1368151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810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L’environnement est la sources des stimuli ou des données d’entrée à la personne</a:t>
            </a:r>
            <a:r>
              <a:rPr lang="fr-FR" dirty="0" smtClean="0"/>
              <a:t>;</a:t>
            </a:r>
            <a:endParaRPr lang="fr-FR" dirty="0"/>
          </a:p>
          <a:p>
            <a:r>
              <a:rPr lang="fr-FR" dirty="0"/>
              <a:t>- Les données sont de deux types: internes et externes</a:t>
            </a:r>
            <a:r>
              <a:rPr lang="fr-FR" dirty="0" smtClean="0"/>
              <a:t>;</a:t>
            </a:r>
            <a:endParaRPr lang="fr-FR" dirty="0"/>
          </a:p>
          <a:p>
            <a:r>
              <a:rPr lang="fr-FR" dirty="0"/>
              <a:t>- Trois groupes de stimuli: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rgbClr val="7030A0"/>
                </a:solidFill>
              </a:rPr>
              <a:t>Stimulus </a:t>
            </a:r>
            <a:r>
              <a:rPr lang="fr-FR" dirty="0" smtClean="0">
                <a:solidFill>
                  <a:srgbClr val="7030A0"/>
                </a:solidFill>
              </a:rPr>
              <a:t>Focal               </a:t>
            </a:r>
            <a:r>
              <a:rPr lang="fr-FR" dirty="0"/>
              <a:t>Immédiat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- </a:t>
            </a:r>
            <a:r>
              <a:rPr lang="fr-FR" dirty="0">
                <a:solidFill>
                  <a:srgbClr val="7030A0"/>
                </a:solidFill>
              </a:rPr>
              <a:t>Stimuli </a:t>
            </a:r>
            <a:r>
              <a:rPr lang="fr-FR" dirty="0" smtClean="0">
                <a:solidFill>
                  <a:srgbClr val="7030A0"/>
                </a:solidFill>
              </a:rPr>
              <a:t>Contextuels        </a:t>
            </a:r>
            <a:r>
              <a:rPr lang="fr-FR" dirty="0"/>
              <a:t>Présents dans la  </a:t>
            </a:r>
            <a:r>
              <a:rPr lang="fr-FR" dirty="0" smtClean="0"/>
              <a:t>situation</a:t>
            </a:r>
          </a:p>
          <a:p>
            <a:endParaRPr lang="fr-FR" dirty="0"/>
          </a:p>
          <a:p>
            <a:r>
              <a:rPr lang="fr-FR" dirty="0"/>
              <a:t>- </a:t>
            </a:r>
            <a:r>
              <a:rPr lang="fr-FR" dirty="0">
                <a:solidFill>
                  <a:srgbClr val="7030A0"/>
                </a:solidFill>
              </a:rPr>
              <a:t>Stimuli </a:t>
            </a:r>
            <a:r>
              <a:rPr lang="fr-FR" dirty="0" smtClean="0">
                <a:solidFill>
                  <a:srgbClr val="7030A0"/>
                </a:solidFill>
              </a:rPr>
              <a:t>Résiduels           </a:t>
            </a:r>
            <a:r>
              <a:rPr lang="fr-FR" dirty="0"/>
              <a:t>Effet indéterminé </a:t>
            </a:r>
            <a:r>
              <a:rPr lang="fr-FR" dirty="0" smtClean="0"/>
              <a:t>(croyance,   trait de personnalité )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023098" y="476672"/>
            <a:ext cx="5081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L’environnement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8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6895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1852" y="260648"/>
            <a:ext cx="2753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santé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4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endParaRPr lang="fr-FR" sz="3600" b="1" dirty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promouvoir l’adaptation de la personne;</a:t>
            </a:r>
          </a:p>
          <a:p>
            <a:pPr algn="just">
              <a:buNone/>
            </a:pPr>
            <a:endParaRPr lang="fr-F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Selon les 4 modes;</a:t>
            </a:r>
          </a:p>
          <a:p>
            <a:pPr algn="just">
              <a:buNone/>
            </a:pP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contribuer à la santé, la qualité de vie où la mort dans la dignité;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395274" y="404664"/>
            <a:ext cx="236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soin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1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pratique infirmière: l’acceptation, la protection et le soutien de la personne et de sa relation avec l’environnement. </a:t>
            </a:r>
          </a:p>
          <a:p>
            <a:pPr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Reconnaissance des stimuli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pertinents</a:t>
            </a:r>
          </a:p>
          <a:p>
            <a:pPr>
              <a:buFontTx/>
              <a:buChar char="-"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Maintenir  les réponses d’adaptation efficaces et modifier celle qui sont inefficaces en manipulant le stimuli focal et les stimuli contextuels suivant les quatre modes.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8152" y="404664"/>
            <a:ext cx="6192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démarche de soin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2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>
                <a:solidFill>
                  <a:srgbClr val="FF0000"/>
                </a:solidFill>
              </a:rPr>
              <a:t>3- Elaboration d’objectifs:</a:t>
            </a:r>
          </a:p>
          <a:p>
            <a:pPr>
              <a:buNone/>
            </a:pPr>
            <a:endParaRPr lang="fr-FR" dirty="0"/>
          </a:p>
          <a:p>
            <a:pPr algn="ctr">
              <a:buNone/>
            </a:pPr>
            <a:r>
              <a:rPr lang="fr-FR" dirty="0"/>
              <a:t>Comportements adaptés souhaités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b="1" dirty="0">
                <a:solidFill>
                  <a:srgbClr val="FF0000"/>
                </a:solidFill>
              </a:rPr>
              <a:t>4- Planification d’interventions:</a:t>
            </a:r>
          </a:p>
          <a:p>
            <a:pPr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dirty="0"/>
              <a:t>Manipulation des stimuli pour promouvoir </a:t>
            </a:r>
            <a:r>
              <a:rPr lang="fr-FR" dirty="0" smtClean="0"/>
              <a:t>l’adaptation </a:t>
            </a:r>
            <a:endParaRPr lang="fr-FR" dirty="0"/>
          </a:p>
          <a:p>
            <a:pPr algn="just">
              <a:buNone/>
            </a:pPr>
            <a:endParaRPr lang="fr-FR" dirty="0"/>
          </a:p>
          <a:p>
            <a:pPr algn="just">
              <a:buNone/>
            </a:pPr>
            <a:r>
              <a:rPr lang="fr-FR" b="1" dirty="0">
                <a:solidFill>
                  <a:srgbClr val="FF0000"/>
                </a:solidFill>
              </a:rPr>
              <a:t>5- Evaluation de l’efficacité des interventions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10750" y="404664"/>
            <a:ext cx="635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démarche de soin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29600" cy="147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26701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64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le monde: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Florence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Nightingale (1820 - 1910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Notes 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:What it is, and what it is not, New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York, 1860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la médecine et la chirurgie ne peuvent faire autre chose que d’enlever des </a:t>
            </a:r>
            <a:r>
              <a:rPr lang="fr-F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obstacles, ni 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l’une ni l’autre ne guérit... seule la nature peut guérir et ce que le nursing fait est de </a:t>
            </a:r>
            <a:r>
              <a:rPr lang="fr-F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placer le 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dans des meilleures conditions pour que la nature agisse sur lui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7784" y="332656"/>
            <a:ext cx="323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Historique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311"/>
            <a:ext cx="1885950" cy="223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61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796" y="2150057"/>
            <a:ext cx="5078408" cy="342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45334" y="476672"/>
            <a:ext cx="3920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INFLUENCES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3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28596" y="1142984"/>
            <a:ext cx="8229160" cy="5357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Tout être humain est en perpétuel élaboration;</a:t>
            </a:r>
            <a:b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Tout expérience est une opportunité d’apprendre;</a:t>
            </a:r>
            <a:b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La relation interpersonnelle est l’occasion d’un développement conjoint des personnes;</a:t>
            </a:r>
            <a:b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La maladie est une expérience humaine;</a:t>
            </a:r>
            <a:b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Le soin est une action humanitaire et non mécanique;</a:t>
            </a:r>
            <a:b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5776" y="404664"/>
            <a:ext cx="3520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POSTULATS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853136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1er septembre 1909 a Reading, aux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états-unis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diplômée de l'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Nursing en Pennsylvanie en 1931.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travaille comme superviseur a l'hôpital de Pottstown. En 1943,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baccalauréat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psychologie interpersonnel. Pendant la deuxième guerre mondiale,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1945, elle travaille en neuropsychiatrie à Londres.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obtient de nombreuses récompenses en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pédo-psychiatrique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les universités 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New-York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Colombia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1947. En 1953, elle a un doctorat en éducation</a:t>
            </a:r>
            <a:r>
              <a:rPr lang="fr-FR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81642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816424" cy="262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33619" y="260648"/>
            <a:ext cx="6032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Hildegard</a:t>
            </a:r>
            <a:r>
              <a:rPr lang="fr-F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E. </a:t>
            </a:r>
            <a:r>
              <a:rPr lang="fr-FR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Peplau</a:t>
            </a:r>
            <a:r>
              <a:rPr lang="fr-F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522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recherche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d’une aide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professionnelle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interpersonnelle thérapeutique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36" y="620688"/>
            <a:ext cx="4306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Concepts clés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3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92" y="1988840"/>
            <a:ext cx="3322608" cy="167044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8840"/>
            <a:ext cx="3451225" cy="16700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16175"/>
            <a:ext cx="167640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40238"/>
            <a:ext cx="3133725" cy="9572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557681" y="2462"/>
            <a:ext cx="62820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Relation interpersonnelle</a:t>
            </a:r>
          </a:p>
          <a:p>
            <a:pPr algn="ctr"/>
            <a:r>
              <a:rPr lang="fr-F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thérapeutique </a:t>
            </a:r>
            <a:endParaRPr lang="fr-F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La personne</a:t>
            </a: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>  - Etre bio-psycho-socio-spirituel </a:t>
            </a:r>
          </a:p>
          <a:p>
            <a:pPr marL="0" indent="0">
              <a:buNone/>
            </a:pPr>
            <a:r>
              <a:rPr lang="fr-FR" dirty="0"/>
              <a:t>en développement constant;</a:t>
            </a: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>  - Capacité de comprendre sa situation et </a:t>
            </a:r>
          </a:p>
          <a:p>
            <a:pPr marL="0" indent="0">
              <a:buNone/>
            </a:pPr>
            <a:r>
              <a:rPr lang="fr-FR" dirty="0"/>
              <a:t>Exploiter son énergie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92130" y="332656"/>
            <a:ext cx="5359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Méta-paradigmes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4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Méta-paradigmes</a:t>
            </a:r>
            <a:b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Environnement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algn="ctr"/>
            <a:r>
              <a:rPr lang="fr-FR" dirty="0" smtClean="0"/>
              <a:t>personnes-cultures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en</a:t>
            </a:r>
            <a:br>
              <a:rPr lang="fr-FR" dirty="0"/>
            </a:br>
            <a:r>
              <a:rPr lang="fr-FR" dirty="0"/>
              <a:t> interaction avec la personne </a:t>
            </a:r>
          </a:p>
        </p:txBody>
      </p:sp>
    </p:spTree>
    <p:extLst>
      <p:ext uri="{BB962C8B-B14F-4D97-AF65-F5344CB8AC3E}">
        <p14:creationId xmlns:p14="http://schemas.microsoft.com/office/powerpoint/2010/main" xmlns="" val="12527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Méta-paradigmes</a:t>
            </a:r>
            <a:b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5472608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La santé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Représentation du mouvement de la </a:t>
            </a:r>
            <a:r>
              <a:rPr lang="fr-FR" dirty="0" smtClean="0"/>
              <a:t>personnalité en interaction avec d’autres personnes 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78213" y="3717032"/>
            <a:ext cx="2088232" cy="11003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Vie personnelle</a:t>
            </a:r>
          </a:p>
          <a:p>
            <a:pPr algn="ctr"/>
            <a:r>
              <a:rPr lang="fr-FR" dirty="0"/>
              <a:t>Et</a:t>
            </a:r>
          </a:p>
          <a:p>
            <a:pPr algn="ctr"/>
            <a:r>
              <a:rPr lang="fr-FR" dirty="0"/>
              <a:t>Communautaire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3198734" y="3948933"/>
            <a:ext cx="2453386" cy="79208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652120" y="3717032"/>
            <a:ext cx="2304256" cy="11320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En</a:t>
            </a:r>
          </a:p>
          <a:p>
            <a:pPr algn="ctr"/>
            <a:r>
              <a:rPr lang="fr-FR" dirty="0"/>
              <a:t>développement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3279" y="5154844"/>
            <a:ext cx="2664296" cy="15307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Création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Construction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Production</a:t>
            </a:r>
          </a:p>
          <a:p>
            <a:pPr algn="ctr"/>
            <a:endParaRPr lang="fr-FR" dirty="0"/>
          </a:p>
        </p:txBody>
      </p:sp>
      <p:sp>
        <p:nvSpPr>
          <p:cNvPr id="8" name="Flèche vers le haut 7"/>
          <p:cNvSpPr/>
          <p:nvPr/>
        </p:nvSpPr>
        <p:spPr>
          <a:xfrm>
            <a:off x="4209403" y="4501867"/>
            <a:ext cx="432048" cy="576064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17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Méta-paradigmes</a:t>
            </a:r>
            <a:b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7030A0"/>
                </a:solidFill>
              </a:rPr>
              <a:t>le soin 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535" y="2316367"/>
            <a:ext cx="3523793" cy="131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45224"/>
            <a:ext cx="40481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65582"/>
            <a:ext cx="1584176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925" y="3703433"/>
            <a:ext cx="1568499" cy="269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323528" y="2204864"/>
            <a:ext cx="2448272" cy="15761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Client/ patient 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6444208" y="2204864"/>
            <a:ext cx="2520280" cy="13681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L’infirmière 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3347864" y="3356992"/>
            <a:ext cx="2520280" cy="208823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 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Exploitation 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Résolution 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5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0290" y="2967335"/>
            <a:ext cx="80434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démarche de soins </a:t>
            </a:r>
            <a:endParaRPr lang="fr-FR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4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Historique</a:t>
            </a:r>
            <a:b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 </a:t>
            </a:r>
            <a:r>
              <a:rPr lang="fr-FR" b="1" dirty="0" smtClean="0"/>
              <a:t>Léonie  </a:t>
            </a:r>
            <a:r>
              <a:rPr lang="fr-FR" b="1" dirty="0"/>
              <a:t>Chaptal (</a:t>
            </a:r>
            <a:r>
              <a:rPr lang="fr-FR" dirty="0"/>
              <a:t>1873 - 1937</a:t>
            </a:r>
            <a:r>
              <a:rPr lang="fr-FR" dirty="0" smtClean="0"/>
              <a:t>),</a:t>
            </a:r>
          </a:p>
          <a:p>
            <a:pPr marL="0" indent="0">
              <a:buNone/>
            </a:pPr>
            <a:r>
              <a:rPr lang="fr-FR" dirty="0" smtClean="0"/>
              <a:t>- La première revue des infirmières 1923 « infirmière magazine »</a:t>
            </a:r>
          </a:p>
          <a:p>
            <a:pPr marL="0" indent="0">
              <a:buNone/>
            </a:pPr>
            <a:r>
              <a:rPr lang="fr-FR" dirty="0" smtClean="0"/>
              <a:t>- Critique le monopole et l’hégémonie des médecin dans les soins, </a:t>
            </a:r>
          </a:p>
          <a:p>
            <a:pPr marL="0" indent="0">
              <a:buNone/>
            </a:pPr>
            <a:r>
              <a:rPr lang="fr-FR" dirty="0" smtClean="0"/>
              <a:t>- Lance la première initiative de l’autonomie de la profession infirmière </a:t>
            </a:r>
          </a:p>
          <a:p>
            <a:pPr marL="0" indent="0">
              <a:buNone/>
            </a:pPr>
            <a:r>
              <a:rPr lang="fr-FR" dirty="0" smtClean="0"/>
              <a:t>- « si le médecin doit connaitre la maladie, l’infirmière doit connaitre la personne dans son état de maladie »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93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Durant cette phase, le soignant et le soigné sont deux étrangers l’un pour l’autre. </a:t>
            </a:r>
            <a:r>
              <a:rPr lang="fr-FR" dirty="0" smtClean="0"/>
              <a:t>Ils n’ont </a:t>
            </a:r>
            <a:r>
              <a:rPr lang="fr-FR" dirty="0"/>
              <a:t>pas encore conscience d’avoir quelque chose en </a:t>
            </a:r>
            <a:r>
              <a:rPr lang="fr-FR" dirty="0" smtClean="0"/>
              <a:t>commun</a:t>
            </a:r>
          </a:p>
          <a:p>
            <a:endParaRPr lang="fr-FR" dirty="0" smtClean="0"/>
          </a:p>
          <a:p>
            <a:r>
              <a:rPr lang="fr-FR" dirty="0"/>
              <a:t>rôles infirmiers :</a:t>
            </a:r>
          </a:p>
          <a:p>
            <a:r>
              <a:rPr lang="fr-FR" dirty="0"/>
              <a:t>- </a:t>
            </a:r>
            <a:r>
              <a:rPr lang="fr-FR" b="1" dirty="0"/>
              <a:t>Personne ressource </a:t>
            </a:r>
            <a:r>
              <a:rPr lang="fr-FR" dirty="0"/>
              <a:t>: elle donne au patient les informations nécessaires à </a:t>
            </a:r>
            <a:r>
              <a:rPr lang="fr-FR" dirty="0" smtClean="0"/>
              <a:t>la compréhension </a:t>
            </a:r>
            <a:r>
              <a:rPr lang="fr-FR" dirty="0"/>
              <a:t>de son problème et de sa nouvelle situation,</a:t>
            </a:r>
          </a:p>
          <a:p>
            <a:r>
              <a:rPr lang="fr-FR" dirty="0"/>
              <a:t>- </a:t>
            </a:r>
            <a:r>
              <a:rPr lang="fr-FR" b="1" dirty="0"/>
              <a:t>Conseillère</a:t>
            </a:r>
            <a:r>
              <a:rPr lang="fr-FR" dirty="0"/>
              <a:t>, assistante psychosociale : elle écoute le patient s’exprimer sur </a:t>
            </a:r>
            <a:r>
              <a:rPr lang="fr-FR" dirty="0" err="1" smtClean="0"/>
              <a:t>sessentiments</a:t>
            </a:r>
            <a:r>
              <a:rPr lang="fr-FR" dirty="0" smtClean="0"/>
              <a:t> </a:t>
            </a:r>
            <a:r>
              <a:rPr lang="fr-FR" dirty="0"/>
              <a:t>nés des évènements liés à sa maladie,</a:t>
            </a:r>
          </a:p>
          <a:p>
            <a:r>
              <a:rPr lang="fr-FR" dirty="0"/>
              <a:t>- </a:t>
            </a:r>
            <a:r>
              <a:rPr lang="fr-FR" b="1" dirty="0"/>
              <a:t>Substitut maternel, paternel, ou fraternel </a:t>
            </a:r>
            <a:r>
              <a:rPr lang="fr-FR" dirty="0"/>
              <a:t>: elle permet au patient de revivre </a:t>
            </a:r>
            <a:r>
              <a:rPr lang="fr-FR" dirty="0" smtClean="0"/>
              <a:t>et d’examiner </a:t>
            </a:r>
            <a:r>
              <a:rPr lang="fr-FR" dirty="0"/>
              <a:t>des sentiments vécus lors de relations antérieures.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- </a:t>
            </a:r>
            <a:r>
              <a:rPr lang="fr-FR" b="1" dirty="0"/>
              <a:t>Expert technique </a:t>
            </a:r>
            <a:r>
              <a:rPr lang="fr-FR" dirty="0"/>
              <a:t>: elle sait manipuler différents appareils dans l’intérêt du patient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32" y="332656"/>
            <a:ext cx="6336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L’étape d’Orientation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1890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105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07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Pendant </a:t>
            </a:r>
            <a:r>
              <a:rPr lang="fr-FR" dirty="0"/>
              <a:t>cette phase il identifie </a:t>
            </a:r>
            <a:r>
              <a:rPr lang="fr-FR" dirty="0" smtClean="0"/>
              <a:t>l’infirmière comme étant </a:t>
            </a:r>
            <a:r>
              <a:rPr lang="fr-FR" dirty="0"/>
              <a:t>la personne </a:t>
            </a:r>
            <a:r>
              <a:rPr lang="fr-FR" dirty="0" smtClean="0"/>
              <a:t>qui peut l’aider la </a:t>
            </a:r>
            <a:r>
              <a:rPr lang="fr-FR" dirty="0"/>
              <a:t>plus à même de diminuer l’insécurité liée à sa maladie</a:t>
            </a:r>
            <a:r>
              <a:rPr lang="fr-FR" dirty="0" smtClean="0"/>
              <a:t>.</a:t>
            </a:r>
          </a:p>
          <a:p>
            <a:r>
              <a:rPr lang="fr-FR" dirty="0" smtClean="0"/>
              <a:t>L’ infirmière </a:t>
            </a:r>
            <a:r>
              <a:rPr lang="fr-FR" dirty="0"/>
              <a:t>a pour mission de permettre l’expression émotionnelle du </a:t>
            </a:r>
            <a:r>
              <a:rPr lang="fr-FR" dirty="0" smtClean="0"/>
              <a:t>patient:</a:t>
            </a:r>
            <a:endParaRPr lang="fr-FR" dirty="0"/>
          </a:p>
          <a:p>
            <a:r>
              <a:rPr lang="fr-FR" dirty="0"/>
              <a:t>pendant les soins infirmiers qui lui sont prodigués. Le patient peut </a:t>
            </a:r>
            <a:r>
              <a:rPr lang="fr-FR" dirty="0" smtClean="0"/>
              <a:t>librement  exprimer des </a:t>
            </a:r>
            <a:r>
              <a:rPr lang="fr-FR" dirty="0"/>
              <a:t>sentiments que la </a:t>
            </a:r>
            <a:r>
              <a:rPr lang="fr-FR" dirty="0" smtClean="0"/>
              <a:t>culture n’encourage </a:t>
            </a:r>
            <a:r>
              <a:rPr lang="fr-FR" dirty="0"/>
              <a:t>pas d’habitude : impuissance, dépendance, égocentrisme, envie </a:t>
            </a:r>
            <a:r>
              <a:rPr lang="fr-FR" dirty="0" smtClean="0"/>
              <a:t>de pleurer</a:t>
            </a:r>
            <a:r>
              <a:rPr lang="fr-FR" dirty="0"/>
              <a:t>, etc</a:t>
            </a:r>
            <a:r>
              <a:rPr lang="fr-FR" dirty="0" smtClean="0"/>
              <a:t>…</a:t>
            </a:r>
          </a:p>
          <a:p>
            <a:endParaRPr lang="fr-FR" dirty="0"/>
          </a:p>
          <a:p>
            <a:r>
              <a:rPr lang="fr-FR" dirty="0" smtClean="0"/>
              <a:t>Rôle important de la communication pour encourager le patient a exprimer son besoin d’aide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49476" y="260648"/>
            <a:ext cx="7445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Étape de détermination 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9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84976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4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fr-FR" dirty="0"/>
              <a:t>trois réactions </a:t>
            </a:r>
            <a:r>
              <a:rPr lang="fr-FR" dirty="0" smtClean="0"/>
              <a:t>sont possibles chez le patient:</a:t>
            </a:r>
            <a:endParaRPr lang="fr-FR" dirty="0"/>
          </a:p>
          <a:p>
            <a:r>
              <a:rPr lang="fr-FR" dirty="0"/>
              <a:t>- la participation du patient sur la base d’une relation d’interdépendance </a:t>
            </a:r>
            <a:r>
              <a:rPr lang="fr-FR" dirty="0" smtClean="0"/>
              <a:t>avec l’infirmière</a:t>
            </a:r>
            <a:r>
              <a:rPr lang="fr-FR" dirty="0"/>
              <a:t>,</a:t>
            </a:r>
          </a:p>
          <a:p>
            <a:r>
              <a:rPr lang="fr-FR" dirty="0"/>
              <a:t>- son indépendance ou son isolement par rapport à l’infirmière,</a:t>
            </a:r>
          </a:p>
          <a:p>
            <a:r>
              <a:rPr lang="fr-FR" dirty="0"/>
              <a:t>- son impuissance ou sa dépendance vis-à-vis de l’infirmière.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3817" y="260648"/>
            <a:ext cx="6535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Phase Détermination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7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s’être identifié à une infirmière qui sait reconnaître et comprendre les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 interpersonnelles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jeu dans la situation, le patient passe à une étape de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pleine utilisation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services qui lui sont offerts. Selon l’idée qu’il se fait de sa situation,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va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tenter de diverses manières de tirer le meilleur parti de sa relation avec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l’infirmière et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d’exploiter pour son intérêt et ses besoins personnels tous les biens et services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mis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sa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disposition.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4260" y="332656"/>
            <a:ext cx="6508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L’étape d’Exploitation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24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50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mesure que ses anciens besoins sont satisfaits, le patient s’en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détourne spontanément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adapte ses aspirations aux nouveaux objectifs qui ont commencé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se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dessiner lorsqu’il explorait et exploitait les possibilités du service infirmier. 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dépasse le problème de santé auquel il vient d’être confronté (y compris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cas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échéant en tenant compte des séquelles qui en résultent). 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cette phase,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se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libère progressivement de l’identification aux personnes qui l’ont aidé, et restaure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capacités d’autonomie</a:t>
            </a:r>
            <a:r>
              <a:rPr lang="fr-FR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332656"/>
            <a:ext cx="6437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L’étape de Résolution</a:t>
            </a:r>
          </a:p>
        </p:txBody>
      </p:sp>
    </p:spTree>
    <p:extLst>
      <p:ext uri="{BB962C8B-B14F-4D97-AF65-F5344CB8AC3E}">
        <p14:creationId xmlns:p14="http://schemas.microsoft.com/office/powerpoint/2010/main" xmlns="" val="94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Rôle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l’Etrangère</a:t>
            </a:r>
          </a:p>
          <a:p>
            <a:pPr>
              <a:lnSpc>
                <a:spcPct val="200000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Rôle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Educatif</a:t>
            </a:r>
          </a:p>
          <a:p>
            <a:pPr>
              <a:lnSpc>
                <a:spcPct val="200000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Rôle des Fonctions de Leader en Soins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Infirmiers</a:t>
            </a:r>
          </a:p>
          <a:p>
            <a:pPr>
              <a:lnSpc>
                <a:spcPct val="200000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Rôle de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</a:t>
            </a:r>
          </a:p>
          <a:p>
            <a:pPr>
              <a:lnSpc>
                <a:spcPct val="200000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Rôle de Conseillère, d’Assistance Psychosociale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0934" y="332656"/>
            <a:ext cx="5870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 Rôles Infirmiers</a:t>
            </a:r>
          </a:p>
        </p:txBody>
      </p:sp>
    </p:spTree>
    <p:extLst>
      <p:ext uri="{BB962C8B-B14F-4D97-AF65-F5344CB8AC3E}">
        <p14:creationId xmlns:p14="http://schemas.microsoft.com/office/powerpoint/2010/main" xmlns="" val="394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</a:t>
            </a:r>
            <a:r>
              <a:rPr lang="fr-FR" dirty="0" smtClean="0">
                <a:latin typeface="+mj-lt"/>
              </a:rPr>
              <a:t>Matha </a:t>
            </a:r>
            <a:r>
              <a:rPr lang="fr-FR" dirty="0">
                <a:latin typeface="+mj-lt"/>
              </a:rPr>
              <a:t>ROGERS </a:t>
            </a:r>
          </a:p>
          <a:p>
            <a:endParaRPr lang="fr-FR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880320" cy="287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237112" y="1872020"/>
            <a:ext cx="374441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théoricienne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soins infirmiers. Elle est née le 14 mai 1914 à Dallas, États-Unis d'Amérique et décédée en 1994 à Phoenix, États-Unis d'Amérique à l'âge de 79 ans. 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Diplômée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infirmière en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1936.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- 1954, Master en santé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ublique 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Elle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prend la présidence du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Département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Nurse Education au New York </a:t>
            </a:r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Nursing de 1954 à 1975 </a:t>
            </a:r>
            <a:endPara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- 1979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Rogers est désignée Professeur  Emérite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NYU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 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à l'origine du modèle de l'être humain unitaire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002" y="4222060"/>
            <a:ext cx="288287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1939" y="0"/>
            <a:ext cx="7479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ECOLE DES « PATTERNS »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5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Historique</a:t>
            </a:r>
            <a:br>
              <a:rPr lang="fr-F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Désiré </a:t>
            </a:r>
            <a:r>
              <a:rPr lang="fr-FR" dirty="0" err="1"/>
              <a:t>Bourneville</a:t>
            </a:r>
            <a:r>
              <a:rPr lang="fr-FR" dirty="0"/>
              <a:t> </a:t>
            </a:r>
            <a:r>
              <a:rPr lang="fr-FR" dirty="0" smtClean="0"/>
              <a:t>fonde les premières </a:t>
            </a:r>
            <a:r>
              <a:rPr lang="fr-FR" dirty="0"/>
              <a:t>écoles françaises </a:t>
            </a:r>
            <a:r>
              <a:rPr lang="fr-FR" dirty="0" smtClean="0"/>
              <a:t>de formation des infirmières </a:t>
            </a:r>
            <a:r>
              <a:rPr lang="fr-FR" dirty="0" smtClean="0">
                <a:solidFill>
                  <a:srgbClr val="7030A0"/>
                </a:solidFill>
              </a:rPr>
              <a:t>laïcs</a:t>
            </a:r>
            <a:r>
              <a:rPr lang="fr-FR" dirty="0" smtClean="0"/>
              <a:t>  en 1878,</a:t>
            </a:r>
          </a:p>
          <a:p>
            <a:r>
              <a:rPr lang="fr-FR" dirty="0"/>
              <a:t>la notion « d’exécutante du médecin </a:t>
            </a:r>
            <a:r>
              <a:rPr lang="fr-FR" dirty="0" smtClean="0"/>
              <a:t>»</a:t>
            </a:r>
          </a:p>
          <a:p>
            <a:pPr marL="0" indent="0">
              <a:buNone/>
            </a:pPr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 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…à cette époque, le rôle de l’infirmière dicté par le médecin, se résumait à </a:t>
            </a:r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l’exécution 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d’une série d’actes techniques » (Walter. 1992</a:t>
            </a:r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 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pratique infirmière est organisée autour des différentes tâches prescrites par le médecin pour investiguer, traiter, surveiller la maladie » (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Collière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1982, p. 128</a:t>
            </a:r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fr-F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4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229"/>
            <a:ext cx="1946523" cy="269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3858" y="3937322"/>
            <a:ext cx="17145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3314" y="3159572"/>
            <a:ext cx="2173932" cy="369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3513"/>
            <a:ext cx="2050157" cy="404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0768"/>
            <a:ext cx="1764382" cy="377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76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« Modèle </a:t>
            </a:r>
            <a:r>
              <a:rPr lang="fr-FR" dirty="0"/>
              <a:t>simplifié d'une structure de comportement individuel ou collectif (d'ordre psychologique, sociologique, linguistique), établi à partir des réponses à une série homogène d'épreuves et se présentant sous forme </a:t>
            </a:r>
            <a:r>
              <a:rPr lang="fr-FR" dirty="0" smtClean="0"/>
              <a:t>schématique »  </a:t>
            </a:r>
            <a:r>
              <a:rPr lang="fr-FR" sz="1400" dirty="0" smtClean="0"/>
              <a:t>Centre National des ressource textuelles et lexiques 2014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447358" y="332656"/>
            <a:ext cx="3719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 Patterns »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4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L’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holisme </a:t>
            </a:r>
          </a:p>
          <a:p>
            <a:pPr marL="0" indent="0">
              <a:buNone/>
            </a:pPr>
            <a:r>
              <a:rPr lang="fr-FR" dirty="0" smtClean="0"/>
              <a:t>« 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holisme se définit 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globalement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la pensée qui tend à expliquer un phénomène comme étant un ensemble indivisible, la simple somme de ses parties ne suffisant pas à le définir. De ce fait, la pensée holiste se trouve en opposition à la pensée réductionniste qui tend à expliquer un phénomène en le divisant en 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parties</a:t>
            </a:r>
            <a:r>
              <a:rPr lang="fr-FR" dirty="0" smtClean="0"/>
              <a:t> ».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59632" y="260648"/>
            <a:ext cx="6784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L’être humain unitaire </a:t>
            </a:r>
          </a:p>
        </p:txBody>
      </p:sp>
    </p:spTree>
    <p:extLst>
      <p:ext uri="{BB962C8B-B14F-4D97-AF65-F5344CB8AC3E}">
        <p14:creationId xmlns:p14="http://schemas.microsoft.com/office/powerpoint/2010/main" xmlns="" val="35563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-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Nightingale (être humain en lien étroit avec « la nature »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Einstein la théorie de la relativité, 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Nothrop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organisation du champ, électrodynamique.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Beratlanffy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 G des systèmes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771800" y="404664"/>
            <a:ext cx="3359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Influences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7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25144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personne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Être humain unitaire, (plus grand et diffèrent de la somme des parties)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système ouvert 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champ d’énergie qui ne cesse de changer 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Champs irréductible d’énergie qui se caractérise par des patterns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3943" y="404664"/>
            <a:ext cx="6416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 méta-paradigmes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3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3285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L’environnement </a:t>
            </a:r>
          </a:p>
          <a:p>
            <a:pPr marL="0" indent="0" algn="ctr"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Système ouvert 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Champs d’énergie en changement- continuel (principe de l’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homéodynamique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champs d’énergie (personne, environnement) sont en interaction constante et en changement simultané,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Patterns basse fréquence aux patterns de fréquence plus élevés (principe de la résonance)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champs d’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nergie tendent vers une diversité croissante, patterns  probabilistes, imprévisibles, diversifiés ( principe de l’hélice)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82188" y="188640"/>
            <a:ext cx="6579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 méta-paradigmes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0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3" y="1600200"/>
            <a:ext cx="9066930" cy="5069160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 algn="ctr">
              <a:buNone/>
            </a:pP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L’intégralité</a:t>
            </a:r>
          </a:p>
          <a:p>
            <a:pPr marL="0" indent="0" algn="ctr">
              <a:buNone/>
            </a:pPr>
            <a:endParaRPr lang="fr-FR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Échanges entre champs humain </a:t>
            </a: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environnemental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deux champs sont parties intégrante l’un de l’autre;</a:t>
            </a:r>
          </a:p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L’un est aussi l’autre.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64497" y="260648"/>
            <a:ext cx="89819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Principes de l’</a:t>
            </a:r>
            <a:r>
              <a:rPr lang="fr-FR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homéodynamique</a:t>
            </a:r>
            <a:r>
              <a:rPr lang="fr-FR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8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Principes de l’</a:t>
            </a:r>
            <a:r>
              <a:rPr lang="fr-FR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homéodynamique</a:t>
            </a:r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résonance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Évolution constante de 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configuration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ondes des champs d’énergie humain et environnemental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Passage d’une basse à une haute fréquence;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571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hélicie</a:t>
            </a:r>
            <a:endParaRPr lang="fr-FR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Diversification croissante des configurations;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Diversification Imprévisible et Innovante des configurations. 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31596" y="188640"/>
            <a:ext cx="9012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Principes de l’</a:t>
            </a:r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héméodynamie</a:t>
            </a:r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5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santé 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Valeur qui varie selon les personne et les cultures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Manifestation du processus d’échange entre le champs humain et le champs environnement;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santé et la maladie relèvent du même processus;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Bien-être, optimisation, réalisation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953334" y="260648"/>
            <a:ext cx="5237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Méta-paradigme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6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TC102191724[[fn=dance2]]</Template>
  <TotalTime>5494</TotalTime>
  <Words>3210</Words>
  <Application>Microsoft Office PowerPoint</Application>
  <PresentationFormat>Affichage à l'écran (4:3)</PresentationFormat>
  <Paragraphs>521</Paragraphs>
  <Slides>100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100</vt:i4>
      </vt:variant>
    </vt:vector>
  </HeadingPairs>
  <TitlesOfParts>
    <vt:vector size="10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Historique</vt:lpstr>
      <vt:lpstr>Diapositive 7</vt:lpstr>
      <vt:lpstr>Historique </vt:lpstr>
      <vt:lpstr>Historique </vt:lpstr>
      <vt:lpstr>Diapositive 10</vt:lpstr>
      <vt:lpstr>Historique</vt:lpstr>
      <vt:lpstr>Diapositive 12</vt:lpstr>
      <vt:lpstr>Historique  </vt:lpstr>
      <vt:lpstr>Diapositive 14</vt:lpstr>
      <vt:lpstr>Paradigme  </vt:lpstr>
      <vt:lpstr>Définition des concepts</vt:lpstr>
      <vt:lpstr>Diapositive 17</vt:lpstr>
      <vt:lpstr>Qu’est-ce qu’un modèle ?</vt:lpstr>
      <vt:lpstr>Qu’est-ce qu’un modèle ?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Virginia Henderson </vt:lpstr>
      <vt:lpstr>Virginia Henderson </vt:lpstr>
      <vt:lpstr>Diapositive 30</vt:lpstr>
      <vt:lpstr>Pyramide de Maslow 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Les 14 besoin .V. H</vt:lpstr>
      <vt:lpstr>Diapositive 39</vt:lpstr>
      <vt:lpstr>DOROTHEA OREM</vt:lpstr>
      <vt:lpstr>Dorothea OREM (1914 – 2007)</vt:lpstr>
      <vt:lpstr>Fondement de la théorie </vt:lpstr>
      <vt:lpstr>Suite </vt:lpstr>
      <vt:lpstr>Concepts de base </vt:lpstr>
      <vt:lpstr>Concepts de basse </vt:lpstr>
      <vt:lpstr>Concepts de base</vt:lpstr>
      <vt:lpstr>Concepts de base </vt:lpstr>
      <vt:lpstr>Théorie de déficit d’auto-soin </vt:lpstr>
      <vt:lpstr>Théorie de l’auto-soin</vt:lpstr>
      <vt:lpstr>Les méta-paradigmes </vt:lpstr>
      <vt:lpstr>Ecole des effets souhaités</vt:lpstr>
      <vt:lpstr>Diapositive 52</vt:lpstr>
      <vt:lpstr>Diapositive 53</vt:lpstr>
      <vt:lpstr>Bases philosophiques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Mode fonction selon les rôles 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Méta-paradigmes </vt:lpstr>
      <vt:lpstr>Méta-paradigmes </vt:lpstr>
      <vt:lpstr>  Méta-paradigmes  le soin 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Principes de l’homéodynamique  </vt:lpstr>
      <vt:lpstr>Diapositive 98</vt:lpstr>
      <vt:lpstr>Diapositive 99</vt:lpstr>
      <vt:lpstr>  Méta-paradigme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admin</cp:lastModifiedBy>
  <cp:revision>155</cp:revision>
  <dcterms:modified xsi:type="dcterms:W3CDTF">2017-02-12T12:19:04Z</dcterms:modified>
</cp:coreProperties>
</file>